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7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56"/>
  </p:notesMasterIdLst>
  <p:handoutMasterIdLst>
    <p:handoutMasterId r:id="rId57"/>
  </p:handoutMasterIdLst>
  <p:sldIdLst>
    <p:sldId id="256" r:id="rId2"/>
    <p:sldId id="267" r:id="rId3"/>
    <p:sldId id="257" r:id="rId4"/>
    <p:sldId id="324" r:id="rId5"/>
    <p:sldId id="262" r:id="rId6"/>
    <p:sldId id="265" r:id="rId7"/>
    <p:sldId id="311" r:id="rId8"/>
    <p:sldId id="325" r:id="rId9"/>
    <p:sldId id="268" r:id="rId10"/>
    <p:sldId id="322" r:id="rId11"/>
    <p:sldId id="326" r:id="rId12"/>
    <p:sldId id="305" r:id="rId13"/>
    <p:sldId id="293" r:id="rId14"/>
    <p:sldId id="330" r:id="rId15"/>
    <p:sldId id="327" r:id="rId16"/>
    <p:sldId id="317" r:id="rId17"/>
    <p:sldId id="318" r:id="rId18"/>
    <p:sldId id="258" r:id="rId19"/>
    <p:sldId id="280" r:id="rId20"/>
    <p:sldId id="281" r:id="rId21"/>
    <p:sldId id="284" r:id="rId22"/>
    <p:sldId id="320" r:id="rId23"/>
    <p:sldId id="285" r:id="rId24"/>
    <p:sldId id="321" r:id="rId25"/>
    <p:sldId id="289" r:id="rId26"/>
    <p:sldId id="273" r:id="rId27"/>
    <p:sldId id="260" r:id="rId28"/>
    <p:sldId id="297" r:id="rId29"/>
    <p:sldId id="264" r:id="rId30"/>
    <p:sldId id="298" r:id="rId31"/>
    <p:sldId id="261" r:id="rId32"/>
    <p:sldId id="290" r:id="rId33"/>
    <p:sldId id="295" r:id="rId34"/>
    <p:sldId id="296" r:id="rId35"/>
    <p:sldId id="292" r:id="rId36"/>
    <p:sldId id="263" r:id="rId37"/>
    <p:sldId id="301" r:id="rId38"/>
    <p:sldId id="328" r:id="rId39"/>
    <p:sldId id="308" r:id="rId40"/>
    <p:sldId id="329" r:id="rId41"/>
    <p:sldId id="310" r:id="rId42"/>
    <p:sldId id="300" r:id="rId43"/>
    <p:sldId id="270" r:id="rId44"/>
    <p:sldId id="271" r:id="rId45"/>
    <p:sldId id="279" r:id="rId46"/>
    <p:sldId id="278" r:id="rId47"/>
    <p:sldId id="277" r:id="rId48"/>
    <p:sldId id="299" r:id="rId49"/>
    <p:sldId id="314" r:id="rId50"/>
    <p:sldId id="272" r:id="rId51"/>
    <p:sldId id="291" r:id="rId52"/>
    <p:sldId id="302" r:id="rId53"/>
    <p:sldId id="316" r:id="rId54"/>
    <p:sldId id="312" r:id="rId55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ristina Singh" initials="CS" lastIdx="3" clrIdx="0">
    <p:extLst>
      <p:ext uri="{19B8F6BF-5375-455C-9EA6-DF929625EA0E}">
        <p15:presenceInfo xmlns:p15="http://schemas.microsoft.com/office/powerpoint/2012/main" userId="Christina Singh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80" autoAdjust="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30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handoutMaster" Target="handoutMasters/handoutMaster1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Income/Expenditure</a:t>
            </a:r>
          </a:p>
        </c:rich>
      </c:tx>
      <c:layout>
        <c:manualLayout>
          <c:xMode val="edge"/>
          <c:yMode val="edge"/>
          <c:x val="2.4250000000000001E-2"/>
          <c:y val="1.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DATA!$A$2</c:f>
              <c:strCache>
                <c:ptCount val="1"/>
                <c:pt idx="0">
                  <c:v>Income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DATA!$B$1:$F$1</c:f>
              <c:strCache>
                <c:ptCount val="5"/>
                <c:pt idx="0">
                  <c:v>2019-20</c:v>
                </c:pt>
                <c:pt idx="1">
                  <c:v>2020-21</c:v>
                </c:pt>
                <c:pt idx="2">
                  <c:v>2021-22</c:v>
                </c:pt>
                <c:pt idx="3">
                  <c:v>2022-23</c:v>
                </c:pt>
                <c:pt idx="4">
                  <c:v>2023-24</c:v>
                </c:pt>
              </c:strCache>
            </c:strRef>
          </c:cat>
          <c:val>
            <c:numRef>
              <c:f>DATA!$B$2:$F$2</c:f>
              <c:numCache>
                <c:formatCode>#,##0.0,,"M";\-#,##0.0,,"M"</c:formatCode>
                <c:ptCount val="5"/>
                <c:pt idx="0">
                  <c:v>1182113.4258000001</c:v>
                </c:pt>
                <c:pt idx="1">
                  <c:v>1181508.1668</c:v>
                </c:pt>
                <c:pt idx="2">
                  <c:v>1105773.9876999999</c:v>
                </c:pt>
                <c:pt idx="3">
                  <c:v>1114420.1418000001</c:v>
                </c:pt>
                <c:pt idx="4">
                  <c:v>1128579.0288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8B1A-420F-B73A-1538D9DA0AF3}"/>
            </c:ext>
          </c:extLst>
        </c:ser>
        <c:ser>
          <c:idx val="1"/>
          <c:order val="1"/>
          <c:tx>
            <c:strRef>
              <c:f>DATA!$A$3</c:f>
              <c:strCache>
                <c:ptCount val="1"/>
                <c:pt idx="0">
                  <c:v>Expenditure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DATA!$B$1:$F$1</c:f>
              <c:strCache>
                <c:ptCount val="5"/>
                <c:pt idx="0">
                  <c:v>2019-20</c:v>
                </c:pt>
                <c:pt idx="1">
                  <c:v>2020-21</c:v>
                </c:pt>
                <c:pt idx="2">
                  <c:v>2021-22</c:v>
                </c:pt>
                <c:pt idx="3">
                  <c:v>2022-23</c:v>
                </c:pt>
                <c:pt idx="4">
                  <c:v>2023-24</c:v>
                </c:pt>
              </c:strCache>
            </c:strRef>
          </c:cat>
          <c:val>
            <c:numRef>
              <c:f>DATA!$B$3:$F$3</c:f>
              <c:numCache>
                <c:formatCode>#,##0.0,,"M";\-#,##0.0,,"M"</c:formatCode>
                <c:ptCount val="5"/>
                <c:pt idx="0">
                  <c:v>1209498.5279000001</c:v>
                </c:pt>
                <c:pt idx="1">
                  <c:v>1205677.7975000001</c:v>
                </c:pt>
                <c:pt idx="2">
                  <c:v>1178622.8395</c:v>
                </c:pt>
                <c:pt idx="3">
                  <c:v>1209500.625</c:v>
                </c:pt>
                <c:pt idx="4">
                  <c:v>1231826.2631000001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1-8B1A-420F-B73A-1538D9DA0A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6246822"/>
        <c:axId val="53658762"/>
      </c:lineChart>
      <c:catAx>
        <c:axId val="1624682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3658762"/>
        <c:crosses val="autoZero"/>
        <c:auto val="1"/>
        <c:lblAlgn val="ctr"/>
        <c:lblOffset val="100"/>
        <c:tickMarkSkip val="1"/>
        <c:noMultiLvlLbl val="1"/>
      </c:catAx>
      <c:valAx>
        <c:axId val="53658762"/>
        <c:scaling>
          <c:orientation val="minMax"/>
          <c:max val="1300000"/>
          <c:min val="100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,,&quot;M&quot;;\-#,##0.0,,&quot;M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24682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gradFill>
              <a:gsLst>
                <a:gs pos="0">
                  <a:schemeClr val="accent1"/>
                </a:gs>
                <a:gs pos="100000">
                  <a:schemeClr val="accent1">
                    <a:lumMod val="84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c:spPr>
          <c:invertIfNegative val="0"/>
          <c:dLbls>
            <c:spPr>
              <a:solidFill>
                <a:prstClr val="black">
                  <a:lumMod val="65000"/>
                  <a:lumOff val="35000"/>
                  <a:alpha val="75000"/>
                </a:prstClr>
              </a:solidFill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NWJS</c:v>
                </c:pt>
                <c:pt idx="1">
                  <c:v>National</c:v>
                </c:pt>
                <c:pt idx="2">
                  <c:v>Herts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0.88</c:v>
                </c:pt>
                <c:pt idx="1">
                  <c:v>0.64</c:v>
                </c:pt>
                <c:pt idx="2">
                  <c:v>0.64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DC2-4F0C-8C25-AC1201FA62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1"/>
        <c:axId val="499378456"/>
        <c:axId val="499377144"/>
      </c:barChart>
      <c:catAx>
        <c:axId val="499378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9377144"/>
        <c:crosses val="autoZero"/>
        <c:auto val="1"/>
        <c:lblAlgn val="ctr"/>
        <c:lblOffset val="100"/>
        <c:noMultiLvlLbl val="0"/>
      </c:catAx>
      <c:valAx>
        <c:axId val="499377144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4993784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68000">
          <a:schemeClr val="lt1">
            <a:lumMod val="85000"/>
          </a:schemeClr>
        </a:gs>
        <a:gs pos="100000">
          <a:schemeClr val="lt1"/>
        </a:gs>
      </a:gsLst>
      <a:lin ang="5400000" scaled="1"/>
      <a:tileRect/>
    </a:gra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gradFill>
              <a:gsLst>
                <a:gs pos="0">
                  <a:schemeClr val="accent1"/>
                </a:gs>
                <a:gs pos="100000">
                  <a:schemeClr val="accent1">
                    <a:lumMod val="84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c:spPr>
          <c:invertIfNegative val="0"/>
          <c:dLbls>
            <c:spPr>
              <a:solidFill>
                <a:prstClr val="black">
                  <a:lumMod val="65000"/>
                  <a:lumOff val="35000"/>
                  <a:alpha val="75000"/>
                </a:prstClr>
              </a:solidFill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NWJS</c:v>
                </c:pt>
                <c:pt idx="1">
                  <c:v>National</c:v>
                </c:pt>
                <c:pt idx="2">
                  <c:v>Herts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0.23</c:v>
                </c:pt>
                <c:pt idx="1">
                  <c:v>0.1</c:v>
                </c:pt>
                <c:pt idx="2">
                  <c:v>0.13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B2A-42C0-B7C4-F52658B04EF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1"/>
        <c:axId val="499378456"/>
        <c:axId val="499377144"/>
      </c:barChart>
      <c:catAx>
        <c:axId val="499378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9377144"/>
        <c:crosses val="autoZero"/>
        <c:auto val="1"/>
        <c:lblAlgn val="ctr"/>
        <c:lblOffset val="100"/>
        <c:noMultiLvlLbl val="0"/>
      </c:catAx>
      <c:valAx>
        <c:axId val="499377144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4993784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68000">
          <a:schemeClr val="lt1">
            <a:lumMod val="85000"/>
          </a:schemeClr>
        </a:gs>
        <a:gs pos="100000">
          <a:schemeClr val="lt1"/>
        </a:gs>
      </a:gsLst>
      <a:lin ang="5400000" scaled="1"/>
      <a:tileRect/>
    </a:gra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Percentage of pupils achieving the expected standard</a:t>
            </a:r>
          </a:p>
        </c:rich>
      </c:tx>
      <c:layout>
        <c:manualLayout>
          <c:xMode val="edge"/>
          <c:yMode val="edge"/>
          <c:x val="0.17800556811348744"/>
          <c:y val="3.412174845017162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School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lumMod val="102000"/>
                  </a:schemeClr>
                </a:gs>
                <a:gs pos="100000">
                  <a:schemeClr val="accent1">
                    <a:shade val="88000"/>
                    <a:lumMod val="94000"/>
                  </a:schemeClr>
                </a:gs>
              </a:gsLst>
              <a:path path="circle">
                <a:fillToRect l="50000" t="100000" r="100000" b="50000"/>
              </a:path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Mathematics</c:v>
                </c:pt>
                <c:pt idx="1">
                  <c:v>Reading</c:v>
                </c:pt>
                <c:pt idx="2">
                  <c:v>Writing</c:v>
                </c:pt>
                <c:pt idx="3">
                  <c:v>EGPS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93</c:v>
                </c:pt>
                <c:pt idx="1">
                  <c:v>93</c:v>
                </c:pt>
                <c:pt idx="2">
                  <c:v>98.3</c:v>
                </c:pt>
                <c:pt idx="3">
                  <c:v>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39C-43A1-BB5D-95AD343416A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National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6000"/>
                    <a:lumMod val="102000"/>
                  </a:schemeClr>
                </a:gs>
                <a:gs pos="100000">
                  <a:schemeClr val="accent2">
                    <a:shade val="88000"/>
                    <a:lumMod val="94000"/>
                  </a:schemeClr>
                </a:gs>
              </a:gsLst>
              <a:path path="circle">
                <a:fillToRect l="50000" t="100000" r="100000" b="50000"/>
              </a:path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Mathematics</c:v>
                </c:pt>
                <c:pt idx="1">
                  <c:v>Reading</c:v>
                </c:pt>
                <c:pt idx="2">
                  <c:v>Writing</c:v>
                </c:pt>
                <c:pt idx="3">
                  <c:v>EGPS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75</c:v>
                </c:pt>
                <c:pt idx="1">
                  <c:v>76</c:v>
                </c:pt>
                <c:pt idx="2">
                  <c:v>78</c:v>
                </c:pt>
                <c:pt idx="3">
                  <c:v>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39C-43A1-BB5D-95AD343416A2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77599576"/>
        <c:axId val="377599968"/>
      </c:barChart>
      <c:catAx>
        <c:axId val="37759957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7599968"/>
        <c:crosses val="autoZero"/>
        <c:auto val="1"/>
        <c:lblAlgn val="ctr"/>
        <c:lblOffset val="100"/>
        <c:noMultiLvlLbl val="0"/>
      </c:catAx>
      <c:valAx>
        <c:axId val="3775999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75995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Percentage of pupils achieving a higher standard </a:t>
            </a:r>
          </a:p>
        </c:rich>
      </c:tx>
      <c:layout>
        <c:manualLayout>
          <c:xMode val="edge"/>
          <c:yMode val="edge"/>
          <c:x val="0.11935185185185185"/>
          <c:y val="2.380952380952380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School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lumMod val="102000"/>
                  </a:schemeClr>
                </a:gs>
                <a:gs pos="100000">
                  <a:schemeClr val="accent1">
                    <a:shade val="88000"/>
                    <a:lumMod val="94000"/>
                  </a:schemeClr>
                </a:gs>
              </a:gsLst>
              <a:path path="circle">
                <a:fillToRect l="50000" t="100000" r="100000" b="50000"/>
              </a:path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Maths</c:v>
                </c:pt>
                <c:pt idx="1">
                  <c:v>Reading</c:v>
                </c:pt>
                <c:pt idx="2">
                  <c:v>Writing</c:v>
                </c:pt>
                <c:pt idx="3">
                  <c:v>EGPS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48</c:v>
                </c:pt>
                <c:pt idx="1">
                  <c:v>40</c:v>
                </c:pt>
                <c:pt idx="2">
                  <c:v>38.299999999999997</c:v>
                </c:pt>
                <c:pt idx="3">
                  <c:v>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972-434C-9A7A-C77282EA8EA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National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6000"/>
                    <a:lumMod val="102000"/>
                  </a:schemeClr>
                </a:gs>
                <a:gs pos="100000">
                  <a:schemeClr val="accent2">
                    <a:shade val="88000"/>
                    <a:lumMod val="94000"/>
                  </a:schemeClr>
                </a:gs>
              </a:gsLst>
              <a:path path="circle">
                <a:fillToRect l="50000" t="100000" r="100000" b="50000"/>
              </a:path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Maths</c:v>
                </c:pt>
                <c:pt idx="1">
                  <c:v>Reading</c:v>
                </c:pt>
                <c:pt idx="2">
                  <c:v>Writing</c:v>
                </c:pt>
                <c:pt idx="3">
                  <c:v>EGPS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24</c:v>
                </c:pt>
                <c:pt idx="1">
                  <c:v>28</c:v>
                </c:pt>
                <c:pt idx="2">
                  <c:v>20</c:v>
                </c:pt>
                <c:pt idx="3">
                  <c:v>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972-434C-9A7A-C77282EA8EAE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80469192"/>
        <c:axId val="380469584"/>
      </c:barChart>
      <c:catAx>
        <c:axId val="38046919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0469584"/>
        <c:crosses val="autoZero"/>
        <c:auto val="1"/>
        <c:lblAlgn val="ctr"/>
        <c:lblOffset val="100"/>
        <c:noMultiLvlLbl val="0"/>
      </c:catAx>
      <c:valAx>
        <c:axId val="380469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0469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5462962962962962E-2"/>
          <c:y val="3.968253968253968E-2"/>
          <c:w val="0.80130869058034415"/>
          <c:h val="0.91269841269841268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12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tint val="96000"/>
                      <a:lumMod val="102000"/>
                    </a:schemeClr>
                  </a:gs>
                  <a:gs pos="100000">
                    <a:schemeClr val="accent1">
                      <a:shade val="88000"/>
                      <a:lumMod val="94000"/>
                    </a:schemeClr>
                  </a:gs>
                </a:gsLst>
                <a:path path="circle">
                  <a:fillToRect l="50000" t="100000" r="100000" b="50000"/>
                </a:path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011B-46AE-B6BD-BF22A25EEE5B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tint val="96000"/>
                      <a:lumMod val="102000"/>
                    </a:schemeClr>
                  </a:gs>
                  <a:gs pos="100000">
                    <a:schemeClr val="accent2">
                      <a:shade val="88000"/>
                      <a:lumMod val="94000"/>
                    </a:schemeClr>
                  </a:gs>
                </a:gsLst>
                <a:path path="circle">
                  <a:fillToRect l="50000" t="100000" r="100000" b="50000"/>
                </a:path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3-011B-46AE-B6BD-BF22A25EEE5B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tint val="96000"/>
                      <a:lumMod val="102000"/>
                    </a:schemeClr>
                  </a:gs>
                  <a:gs pos="100000">
                    <a:schemeClr val="accent3">
                      <a:shade val="88000"/>
                      <a:lumMod val="94000"/>
                    </a:schemeClr>
                  </a:gs>
                </a:gsLst>
                <a:path path="circle">
                  <a:fillToRect l="50000" t="100000" r="100000" b="50000"/>
                </a:path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5-011B-46AE-B6BD-BF22A25EEE5B}"/>
              </c:ext>
            </c:extLst>
          </c:dPt>
          <c:dLbls>
            <c:dLbl>
              <c:idx val="0"/>
              <c:layout>
                <c:manualLayout>
                  <c:x val="5.2745956575956772E-2"/>
                  <c:y val="0"/>
                </c:manualLayout>
              </c:layout>
              <c:tx>
                <c:rich>
                  <a:bodyPr/>
                  <a:lstStyle/>
                  <a:p>
                    <a:fld id="{B4A0F3C9-40C2-4274-A67F-31CA3576AF53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, </a:t>
                    </a:r>
                    <a:fld id="{9B264124-5BA7-4ECD-BAF8-E8F025BBE21D}" type="VALUE">
                      <a:rPr lang="en-US" baseline="0" smtClean="0"/>
                      <a:pPr/>
                      <a:t>[VALUE]</a:t>
                    </a:fld>
                    <a:endParaRPr lang="en-US" baseline="0" dirty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11B-46AE-B6BD-BF22A25EEE5B}"/>
                </c:ext>
              </c:extLst>
            </c:dLbl>
            <c:dLbl>
              <c:idx val="1"/>
              <c:layout>
                <c:manualLayout>
                  <c:x val="-4.1896954336330235E-2"/>
                  <c:y val="-1.252517362652102E-2"/>
                </c:manualLayout>
              </c:layout>
              <c:tx>
                <c:rich>
                  <a:bodyPr/>
                  <a:lstStyle/>
                  <a:p>
                    <a:fld id="{850ADE2C-D56F-41E1-AB2E-8E4004AE8546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, </a:t>
                    </a:r>
                    <a:fld id="{6EE388C3-25D4-4CEA-B4E4-1A9398062D20}" type="VALUE">
                      <a:rPr lang="en-US" baseline="0"/>
                      <a:pPr/>
                      <a:t>[VALUE]</a:t>
                    </a:fld>
                    <a:r>
                      <a:rPr lang="en-US" baseline="0"/>
                      <a:t>, 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11B-46AE-B6BD-BF22A25EEE5B}"/>
                </c:ext>
              </c:extLst>
            </c:dLbl>
            <c:dLbl>
              <c:idx val="2"/>
              <c:layout>
                <c:manualLayout>
                  <c:x val="8.9008801721926989E-2"/>
                  <c:y val="0"/>
                </c:manualLayout>
              </c:layout>
              <c:tx>
                <c:rich>
                  <a:bodyPr/>
                  <a:lstStyle/>
                  <a:p>
                    <a:fld id="{0213C38D-5328-4BE5-ABA4-0B57E54DA213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, </a:t>
                    </a:r>
                    <a:fld id="{19AB9960-82BF-48FA-AFB5-FD2E8242444A}" type="VALUE">
                      <a:rPr lang="en-US" baseline="0"/>
                      <a:pPr/>
                      <a:t>[VALUE]</a:t>
                    </a:fld>
                    <a:r>
                      <a:rPr lang="en-US" baseline="0" dirty="0"/>
                      <a:t>, 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11B-46AE-B6BD-BF22A25EEE5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Consortium</c:v>
                </c:pt>
                <c:pt idx="1">
                  <c:v>Community</c:v>
                </c:pt>
                <c:pt idx="2">
                  <c:v>Independent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0.8</c:v>
                </c:pt>
                <c:pt idx="1">
                  <c:v>0.17</c:v>
                </c:pt>
                <c:pt idx="2">
                  <c:v>0.03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11B-46AE-B6BD-BF22A25EEE5B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8013242557680507"/>
          <c:y val="0.91713364853376567"/>
          <c:w val="0.50072266113733988"/>
          <c:h val="8.286635146623430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34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tint val="96000"/>
                      <a:lumMod val="102000"/>
                    </a:schemeClr>
                  </a:gs>
                  <a:gs pos="100000">
                    <a:schemeClr val="accent1">
                      <a:shade val="88000"/>
                      <a:lumMod val="94000"/>
                    </a:schemeClr>
                  </a:gs>
                </a:gsLst>
                <a:path path="circle">
                  <a:fillToRect l="50000" t="100000" r="100000" b="50000"/>
                </a:path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31C9-4CFD-ADB2-77AAD6F843D3}"/>
              </c:ext>
            </c:extLst>
          </c:dPt>
          <c:dPt>
            <c:idx val="1"/>
            <c:bubble3D val="0"/>
            <c:explosion val="56"/>
            <c:spPr>
              <a:gradFill rotWithShape="1">
                <a:gsLst>
                  <a:gs pos="0">
                    <a:schemeClr val="accent2">
                      <a:tint val="96000"/>
                      <a:lumMod val="102000"/>
                    </a:schemeClr>
                  </a:gs>
                  <a:gs pos="100000">
                    <a:schemeClr val="accent2">
                      <a:shade val="88000"/>
                      <a:lumMod val="94000"/>
                    </a:schemeClr>
                  </a:gs>
                </a:gsLst>
                <a:path path="circle">
                  <a:fillToRect l="50000" t="100000" r="100000" b="50000"/>
                </a:path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55D1-4F0F-9B88-7D7CDD148918}"/>
              </c:ext>
            </c:extLst>
          </c:dPt>
          <c:dLbls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2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Sheet1!$A$2:$A$5</c:f>
              <c:strCache>
                <c:ptCount val="2"/>
                <c:pt idx="0">
                  <c:v>Authorised</c:v>
                </c:pt>
                <c:pt idx="1">
                  <c:v>Unauthorised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5D1-4F0F-9B88-7D7CDD1489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>
      <a:effectLst/>
    </cs:defRPr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68000">
            <a:schemeClr val="lt1">
              <a:lumMod val="85000"/>
            </a:schemeClr>
          </a:gs>
          <a:gs pos="100000">
            <a:schemeClr val="lt1"/>
          </a:gs>
        </a:gsLst>
        <a:lin ang="5400000" scaled="1"/>
        <a:tileRect/>
      </a:gra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lt1"/>
    </cs:fontRef>
    <cs:spPr/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gradFill>
          <a:gsLst>
            <a:gs pos="0">
              <a:schemeClr val="phClr"/>
            </a:gs>
            <a:gs pos="100000">
              <a:schemeClr val="phClr">
                <a:lumMod val="84000"/>
              </a:schemeClr>
            </a:gs>
          </a:gsLst>
          <a:lin ang="5400000" scaled="1"/>
        </a:gra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kern="1200">
      <a:effectLst/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dk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>
      <a:effectLst/>
    </cs:defRPr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68000">
            <a:schemeClr val="lt1">
              <a:lumMod val="85000"/>
            </a:schemeClr>
          </a:gs>
          <a:gs pos="100000">
            <a:schemeClr val="lt1"/>
          </a:gs>
        </a:gsLst>
        <a:lin ang="5400000" scaled="1"/>
        <a:tileRect/>
      </a:gra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lt1"/>
    </cs:fontRef>
    <cs:spPr/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gradFill>
          <a:gsLst>
            <a:gs pos="0">
              <a:schemeClr val="phClr"/>
            </a:gs>
            <a:gs pos="100000">
              <a:schemeClr val="phClr">
                <a:lumMod val="84000"/>
              </a:schemeClr>
            </a:gs>
          </a:gsLst>
          <a:lin ang="5400000" scaled="1"/>
        </a:gra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kern="1200">
      <a:effectLst/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dk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66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66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2937E8-340D-4D5B-9DA5-2FF8F2EB6026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03F711-4874-402A-90E3-34ED76FB6D47}">
      <dgm:prSet phldrT="[Text]"/>
      <dgm:spPr/>
      <dgm:t>
        <a:bodyPr/>
        <a:lstStyle/>
        <a:p>
          <a:r>
            <a:rPr lang="en-US" dirty="0" smtClean="0"/>
            <a:t>Key Skills Daily Reading</a:t>
          </a:r>
          <a:endParaRPr lang="en-US" dirty="0"/>
        </a:p>
      </dgm:t>
    </dgm:pt>
    <dgm:pt modelId="{B2CF8D73-8D16-4EDE-986B-3DCDC9207F58}" type="parTrans" cxnId="{F1DEE3B9-A4CE-4C91-93EC-D1066126256D}">
      <dgm:prSet/>
      <dgm:spPr/>
      <dgm:t>
        <a:bodyPr/>
        <a:lstStyle/>
        <a:p>
          <a:endParaRPr lang="en-US"/>
        </a:p>
      </dgm:t>
    </dgm:pt>
    <dgm:pt modelId="{8DBA8DE8-14BD-4C52-B44E-0E7C0CF8973D}" type="sibTrans" cxnId="{F1DEE3B9-A4CE-4C91-93EC-D1066126256D}">
      <dgm:prSet/>
      <dgm:spPr/>
      <dgm:t>
        <a:bodyPr/>
        <a:lstStyle/>
        <a:p>
          <a:endParaRPr lang="en-US"/>
        </a:p>
      </dgm:t>
    </dgm:pt>
    <dgm:pt modelId="{A412B449-4D0D-488C-A55C-6BDB0B1C78C5}">
      <dgm:prSet phldrT="[Text]"/>
      <dgm:spPr/>
      <dgm:t>
        <a:bodyPr/>
        <a:lstStyle/>
        <a:p>
          <a:r>
            <a:rPr lang="en-US" dirty="0" smtClean="0"/>
            <a:t>30 minutes per day, 6 days per week</a:t>
          </a:r>
          <a:endParaRPr lang="en-US" dirty="0"/>
        </a:p>
      </dgm:t>
    </dgm:pt>
    <dgm:pt modelId="{D9AA6AED-E58C-4097-9366-9A9F84489324}" type="parTrans" cxnId="{0AB7E1FF-F18A-4AC1-A7C8-29F6BA26C8E3}">
      <dgm:prSet/>
      <dgm:spPr/>
      <dgm:t>
        <a:bodyPr/>
        <a:lstStyle/>
        <a:p>
          <a:endParaRPr lang="en-US"/>
        </a:p>
      </dgm:t>
    </dgm:pt>
    <dgm:pt modelId="{359C72E8-F963-42FC-BD7B-7BD5AE58F1DC}" type="sibTrans" cxnId="{0AB7E1FF-F18A-4AC1-A7C8-29F6BA26C8E3}">
      <dgm:prSet/>
      <dgm:spPr/>
      <dgm:t>
        <a:bodyPr/>
        <a:lstStyle/>
        <a:p>
          <a:endParaRPr lang="en-US"/>
        </a:p>
      </dgm:t>
    </dgm:pt>
    <dgm:pt modelId="{46C940E3-8ED1-488C-B3AA-CF751A0A4087}">
      <dgm:prSet phldrT="[Text]"/>
      <dgm:spPr/>
      <dgm:t>
        <a:bodyPr/>
        <a:lstStyle/>
        <a:p>
          <a:r>
            <a:rPr lang="en-US" dirty="0" smtClean="0"/>
            <a:t>Wide range of material, with emphasis on the classics</a:t>
          </a:r>
          <a:endParaRPr lang="en-US" dirty="0"/>
        </a:p>
      </dgm:t>
    </dgm:pt>
    <dgm:pt modelId="{47DAA41A-6286-4195-ADE1-FC6D5B5989D0}" type="parTrans" cxnId="{170BE47D-296D-47B1-984D-413F102355AE}">
      <dgm:prSet/>
      <dgm:spPr/>
      <dgm:t>
        <a:bodyPr/>
        <a:lstStyle/>
        <a:p>
          <a:endParaRPr lang="en-US"/>
        </a:p>
      </dgm:t>
    </dgm:pt>
    <dgm:pt modelId="{5E5D7A11-C042-4586-9572-37FF24202A2D}" type="sibTrans" cxnId="{170BE47D-296D-47B1-984D-413F102355AE}">
      <dgm:prSet/>
      <dgm:spPr/>
      <dgm:t>
        <a:bodyPr/>
        <a:lstStyle/>
        <a:p>
          <a:endParaRPr lang="en-US"/>
        </a:p>
      </dgm:t>
    </dgm:pt>
    <dgm:pt modelId="{BF145ED0-5876-464E-ACA5-2F0FC0B1B5B3}">
      <dgm:prSet phldrT="[Text]"/>
      <dgm:spPr/>
      <dgm:t>
        <a:bodyPr/>
        <a:lstStyle/>
        <a:p>
          <a:r>
            <a:rPr lang="en-US" dirty="0" smtClean="0"/>
            <a:t>Key Skills Spelling</a:t>
          </a:r>
          <a:endParaRPr lang="en-US" dirty="0"/>
        </a:p>
      </dgm:t>
    </dgm:pt>
    <dgm:pt modelId="{24412B71-5222-4EBE-A56E-3D69F94D611C}" type="parTrans" cxnId="{07B1073E-EAA9-49C8-83D5-500CC463434C}">
      <dgm:prSet/>
      <dgm:spPr/>
      <dgm:t>
        <a:bodyPr/>
        <a:lstStyle/>
        <a:p>
          <a:endParaRPr lang="en-US"/>
        </a:p>
      </dgm:t>
    </dgm:pt>
    <dgm:pt modelId="{5C2C9AE3-D027-487E-B10A-02D76E9C3B1A}" type="sibTrans" cxnId="{07B1073E-EAA9-49C8-83D5-500CC463434C}">
      <dgm:prSet/>
      <dgm:spPr/>
      <dgm:t>
        <a:bodyPr/>
        <a:lstStyle/>
        <a:p>
          <a:endParaRPr lang="en-US"/>
        </a:p>
      </dgm:t>
    </dgm:pt>
    <dgm:pt modelId="{086984B9-5AD7-47DA-BA1B-8FB8923FE86E}">
      <dgm:prSet phldrT="[Text]"/>
      <dgm:spPr/>
      <dgm:t>
        <a:bodyPr/>
        <a:lstStyle/>
        <a:p>
          <a:r>
            <a:rPr lang="en-US" dirty="0" smtClean="0"/>
            <a:t>Spelling is taught as part of the English curriculum</a:t>
          </a:r>
          <a:endParaRPr lang="en-US" dirty="0"/>
        </a:p>
      </dgm:t>
    </dgm:pt>
    <dgm:pt modelId="{8E66D86F-2764-4B39-A483-5BE9320480CF}" type="parTrans" cxnId="{C11FAE03-E76C-413D-9577-AE85A9BA6816}">
      <dgm:prSet/>
      <dgm:spPr/>
      <dgm:t>
        <a:bodyPr/>
        <a:lstStyle/>
        <a:p>
          <a:endParaRPr lang="en-US"/>
        </a:p>
      </dgm:t>
    </dgm:pt>
    <dgm:pt modelId="{9AAB777B-415B-4CE7-9879-DF7DDD2D608F}" type="sibTrans" cxnId="{C11FAE03-E76C-413D-9577-AE85A9BA6816}">
      <dgm:prSet/>
      <dgm:spPr/>
      <dgm:t>
        <a:bodyPr/>
        <a:lstStyle/>
        <a:p>
          <a:endParaRPr lang="en-US"/>
        </a:p>
      </dgm:t>
    </dgm:pt>
    <dgm:pt modelId="{445A94CD-4518-40C1-AF27-F5A986FA9707}">
      <dgm:prSet phldrT="[Text]"/>
      <dgm:spPr/>
      <dgm:t>
        <a:bodyPr/>
        <a:lstStyle/>
        <a:p>
          <a:r>
            <a:rPr lang="en-US" dirty="0" smtClean="0"/>
            <a:t>Statutory spelling lists are available on the school’s website</a:t>
          </a:r>
          <a:endParaRPr lang="en-US" dirty="0"/>
        </a:p>
      </dgm:t>
    </dgm:pt>
    <dgm:pt modelId="{10472F4F-2EB5-44DD-84D1-AB0B5C18DFFB}" type="parTrans" cxnId="{75FFCA38-D6C5-493E-83BC-EF7A3335BAE2}">
      <dgm:prSet/>
      <dgm:spPr/>
      <dgm:t>
        <a:bodyPr/>
        <a:lstStyle/>
        <a:p>
          <a:endParaRPr lang="en-US"/>
        </a:p>
      </dgm:t>
    </dgm:pt>
    <dgm:pt modelId="{8DFB89FC-2F45-41D1-8B86-3F4A65FEB097}" type="sibTrans" cxnId="{75FFCA38-D6C5-493E-83BC-EF7A3335BAE2}">
      <dgm:prSet/>
      <dgm:spPr/>
      <dgm:t>
        <a:bodyPr/>
        <a:lstStyle/>
        <a:p>
          <a:endParaRPr lang="en-US"/>
        </a:p>
      </dgm:t>
    </dgm:pt>
    <dgm:pt modelId="{C572F051-6C53-468C-B29B-484F79387FF1}">
      <dgm:prSet phldrT="[Text]"/>
      <dgm:spPr/>
      <dgm:t>
        <a:bodyPr/>
        <a:lstStyle/>
        <a:p>
          <a:r>
            <a:rPr lang="en-US" dirty="0" smtClean="0"/>
            <a:t>Key Skills Times Tables</a:t>
          </a:r>
          <a:endParaRPr lang="en-US" dirty="0"/>
        </a:p>
      </dgm:t>
    </dgm:pt>
    <dgm:pt modelId="{9A49DD1A-5D82-4CE2-BBCC-27FB26BA03A5}" type="parTrans" cxnId="{7393DE1B-D234-4644-B8A7-860CC5B97DD0}">
      <dgm:prSet/>
      <dgm:spPr/>
      <dgm:t>
        <a:bodyPr/>
        <a:lstStyle/>
        <a:p>
          <a:endParaRPr lang="en-US"/>
        </a:p>
      </dgm:t>
    </dgm:pt>
    <dgm:pt modelId="{0ED55595-55FD-4755-BFAB-C115F282B9EE}" type="sibTrans" cxnId="{7393DE1B-D234-4644-B8A7-860CC5B97DD0}">
      <dgm:prSet/>
      <dgm:spPr/>
      <dgm:t>
        <a:bodyPr/>
        <a:lstStyle/>
        <a:p>
          <a:endParaRPr lang="en-US"/>
        </a:p>
      </dgm:t>
    </dgm:pt>
    <dgm:pt modelId="{780ACE59-FA8B-46F1-848A-E532AE204EBC}">
      <dgm:prSet phldrT="[Text]"/>
      <dgm:spPr/>
      <dgm:t>
        <a:bodyPr/>
        <a:lstStyle/>
        <a:p>
          <a:r>
            <a:rPr lang="en-US" dirty="0" smtClean="0"/>
            <a:t>Times Tables should be practiced daily</a:t>
          </a:r>
          <a:endParaRPr lang="en-US" dirty="0"/>
        </a:p>
      </dgm:t>
    </dgm:pt>
    <dgm:pt modelId="{0D8C95E7-F2E5-4A86-8C65-E8329C5014BE}" type="parTrans" cxnId="{1F9E75E7-74F0-4CA6-81A2-F523283FEBD3}">
      <dgm:prSet/>
      <dgm:spPr/>
      <dgm:t>
        <a:bodyPr/>
        <a:lstStyle/>
        <a:p>
          <a:endParaRPr lang="en-US"/>
        </a:p>
      </dgm:t>
    </dgm:pt>
    <dgm:pt modelId="{EF785D99-A1D9-4A90-991A-7B348BE04195}" type="sibTrans" cxnId="{1F9E75E7-74F0-4CA6-81A2-F523283FEBD3}">
      <dgm:prSet/>
      <dgm:spPr/>
      <dgm:t>
        <a:bodyPr/>
        <a:lstStyle/>
        <a:p>
          <a:endParaRPr lang="en-US"/>
        </a:p>
      </dgm:t>
    </dgm:pt>
    <dgm:pt modelId="{1E7E7A50-5C79-4C62-83B8-5329E2E495CD}">
      <dgm:prSet phldrT="[Text]"/>
      <dgm:spPr/>
      <dgm:t>
        <a:bodyPr/>
        <a:lstStyle/>
        <a:p>
          <a:r>
            <a:rPr lang="en-US" dirty="0" smtClean="0"/>
            <a:t>Year 4 children are expected to know all their tables and will be tested on these from next year</a:t>
          </a:r>
          <a:endParaRPr lang="en-US" dirty="0"/>
        </a:p>
      </dgm:t>
    </dgm:pt>
    <dgm:pt modelId="{D298ACEC-DCDA-4E2C-9C58-24D320EF8734}" type="parTrans" cxnId="{32982BFB-1264-4170-A6B0-4340F4A611F4}">
      <dgm:prSet/>
      <dgm:spPr/>
      <dgm:t>
        <a:bodyPr/>
        <a:lstStyle/>
        <a:p>
          <a:endParaRPr lang="en-US"/>
        </a:p>
      </dgm:t>
    </dgm:pt>
    <dgm:pt modelId="{64BF3D9C-EAD3-4286-9F60-A67DDEE1E2C5}" type="sibTrans" cxnId="{32982BFB-1264-4170-A6B0-4340F4A611F4}">
      <dgm:prSet/>
      <dgm:spPr/>
      <dgm:t>
        <a:bodyPr/>
        <a:lstStyle/>
        <a:p>
          <a:endParaRPr lang="en-US"/>
        </a:p>
      </dgm:t>
    </dgm:pt>
    <dgm:pt modelId="{5ED673E7-15C8-4BD2-B146-1DEE7CDB1AC6}">
      <dgm:prSet phldrT="[Text]"/>
      <dgm:spPr/>
      <dgm:t>
        <a:bodyPr/>
        <a:lstStyle/>
        <a:p>
          <a:r>
            <a:rPr lang="en-US" dirty="0" smtClean="0"/>
            <a:t>Recommended reading lists on the school’s website</a:t>
          </a:r>
          <a:endParaRPr lang="en-US" dirty="0"/>
        </a:p>
      </dgm:t>
    </dgm:pt>
    <dgm:pt modelId="{6EAE5FC0-479A-485D-9734-A8B12E67CFCB}" type="parTrans" cxnId="{FD3AF381-7467-4AA0-A1A2-4116A282DD6D}">
      <dgm:prSet/>
      <dgm:spPr/>
      <dgm:t>
        <a:bodyPr/>
        <a:lstStyle/>
        <a:p>
          <a:endParaRPr lang="en-US"/>
        </a:p>
      </dgm:t>
    </dgm:pt>
    <dgm:pt modelId="{A3A11807-4658-4996-889B-895C6AE69774}" type="sibTrans" cxnId="{FD3AF381-7467-4AA0-A1A2-4116A282DD6D}">
      <dgm:prSet/>
      <dgm:spPr/>
      <dgm:t>
        <a:bodyPr/>
        <a:lstStyle/>
        <a:p>
          <a:endParaRPr lang="en-US"/>
        </a:p>
      </dgm:t>
    </dgm:pt>
    <dgm:pt modelId="{336BDBA5-6826-4917-AC00-CEBBA6669586}">
      <dgm:prSet phldrT="[Text]"/>
      <dgm:spPr/>
      <dgm:t>
        <a:bodyPr/>
        <a:lstStyle/>
        <a:p>
          <a:r>
            <a:rPr lang="en-US" dirty="0" smtClean="0"/>
            <a:t>Reading records must be completed and signed daily</a:t>
          </a:r>
          <a:endParaRPr lang="en-US" dirty="0"/>
        </a:p>
      </dgm:t>
    </dgm:pt>
    <dgm:pt modelId="{2F1B8052-FDE1-4A2A-8110-679673561AEF}" type="parTrans" cxnId="{3CE9D695-A216-4D57-ABF3-8A2A89A01F3B}">
      <dgm:prSet/>
      <dgm:spPr/>
      <dgm:t>
        <a:bodyPr/>
        <a:lstStyle/>
        <a:p>
          <a:endParaRPr lang="en-US"/>
        </a:p>
      </dgm:t>
    </dgm:pt>
    <dgm:pt modelId="{46953A47-5ACC-48BF-956E-4A393FA772A4}" type="sibTrans" cxnId="{3CE9D695-A216-4D57-ABF3-8A2A89A01F3B}">
      <dgm:prSet/>
      <dgm:spPr/>
      <dgm:t>
        <a:bodyPr/>
        <a:lstStyle/>
        <a:p>
          <a:endParaRPr lang="en-US"/>
        </a:p>
      </dgm:t>
    </dgm:pt>
    <dgm:pt modelId="{985E2939-043A-4C4F-862C-813D63E90C23}">
      <dgm:prSet phldrT="[Text]"/>
      <dgm:spPr/>
      <dgm:t>
        <a:bodyPr/>
        <a:lstStyle/>
        <a:p>
          <a:r>
            <a:rPr lang="en-US" dirty="0" smtClean="0"/>
            <a:t>Spelling foci can be found in the ‘next week’s learning’ section of the website</a:t>
          </a:r>
          <a:endParaRPr lang="en-US" dirty="0"/>
        </a:p>
      </dgm:t>
    </dgm:pt>
    <dgm:pt modelId="{D158D7BA-E240-4C28-9766-5BFB57859DDF}" type="parTrans" cxnId="{6290B8E6-2EC3-4CEE-BF3B-A37DC36183F9}">
      <dgm:prSet/>
      <dgm:spPr/>
      <dgm:t>
        <a:bodyPr/>
        <a:lstStyle/>
        <a:p>
          <a:endParaRPr lang="en-US"/>
        </a:p>
      </dgm:t>
    </dgm:pt>
    <dgm:pt modelId="{3664AFE2-8535-4093-A78A-868BAC250794}" type="sibTrans" cxnId="{6290B8E6-2EC3-4CEE-BF3B-A37DC36183F9}">
      <dgm:prSet/>
      <dgm:spPr/>
      <dgm:t>
        <a:bodyPr/>
        <a:lstStyle/>
        <a:p>
          <a:endParaRPr lang="en-US"/>
        </a:p>
      </dgm:t>
    </dgm:pt>
    <dgm:pt modelId="{E92D1143-19CD-4DB3-B955-B3F31278764F}">
      <dgm:prSet phldrT="[Text]"/>
      <dgm:spPr/>
      <dgm:t>
        <a:bodyPr/>
        <a:lstStyle/>
        <a:p>
          <a:r>
            <a:rPr lang="en-US" dirty="0" smtClean="0"/>
            <a:t>Useful resources include Carol </a:t>
          </a:r>
          <a:r>
            <a:rPr lang="en-US" dirty="0" err="1" smtClean="0"/>
            <a:t>Vorderman’s</a:t>
          </a:r>
          <a:r>
            <a:rPr lang="en-US" dirty="0" smtClean="0"/>
            <a:t> Times Tables books and BBC </a:t>
          </a:r>
          <a:r>
            <a:rPr lang="en-US" dirty="0" err="1" smtClean="0"/>
            <a:t>Bitesize</a:t>
          </a:r>
          <a:endParaRPr lang="en-US" dirty="0"/>
        </a:p>
      </dgm:t>
    </dgm:pt>
    <dgm:pt modelId="{7F183A32-2E94-4D92-9F6F-BE9C90CC990A}" type="parTrans" cxnId="{5FDE5882-AAE0-4824-9593-E32BE21E8249}">
      <dgm:prSet/>
      <dgm:spPr/>
      <dgm:t>
        <a:bodyPr/>
        <a:lstStyle/>
        <a:p>
          <a:endParaRPr lang="en-US"/>
        </a:p>
      </dgm:t>
    </dgm:pt>
    <dgm:pt modelId="{C472DAE3-4D24-4341-BB53-C97EA84437DC}" type="sibTrans" cxnId="{5FDE5882-AAE0-4824-9593-E32BE21E8249}">
      <dgm:prSet/>
      <dgm:spPr/>
      <dgm:t>
        <a:bodyPr/>
        <a:lstStyle/>
        <a:p>
          <a:endParaRPr lang="en-US"/>
        </a:p>
      </dgm:t>
    </dgm:pt>
    <dgm:pt modelId="{E722E99C-F371-4B22-9DD7-24B2E690A2C8}">
      <dgm:prSet phldrT="[Text]"/>
      <dgm:spPr/>
      <dgm:t>
        <a:bodyPr/>
        <a:lstStyle/>
        <a:p>
          <a:r>
            <a:rPr lang="en-US" dirty="0" smtClean="0"/>
            <a:t>Mathematics*</a:t>
          </a:r>
          <a:endParaRPr lang="en-US" dirty="0"/>
        </a:p>
      </dgm:t>
    </dgm:pt>
    <dgm:pt modelId="{6DBB85CE-BA0B-4EF3-8E3E-04FE0407DA8C}" type="parTrans" cxnId="{EC522045-A123-46A1-85E4-C99C21BB7B37}">
      <dgm:prSet/>
      <dgm:spPr/>
      <dgm:t>
        <a:bodyPr/>
        <a:lstStyle/>
        <a:p>
          <a:endParaRPr lang="en-US"/>
        </a:p>
      </dgm:t>
    </dgm:pt>
    <dgm:pt modelId="{A058DCAC-18D4-4E1C-BDB5-FCFB5E8120B2}" type="sibTrans" cxnId="{EC522045-A123-46A1-85E4-C99C21BB7B37}">
      <dgm:prSet/>
      <dgm:spPr/>
      <dgm:t>
        <a:bodyPr/>
        <a:lstStyle/>
        <a:p>
          <a:endParaRPr lang="en-US"/>
        </a:p>
      </dgm:t>
    </dgm:pt>
    <dgm:pt modelId="{C550B03B-2F9F-4433-B2A1-99C03048CB25}">
      <dgm:prSet phldrT="[Text]"/>
      <dgm:spPr/>
      <dgm:t>
        <a:bodyPr/>
        <a:lstStyle/>
        <a:p>
          <a:r>
            <a:rPr lang="en-US" dirty="0" err="1" smtClean="0"/>
            <a:t>Maths</a:t>
          </a:r>
          <a:r>
            <a:rPr lang="en-US" dirty="0" smtClean="0"/>
            <a:t> Whizz</a:t>
          </a:r>
          <a:endParaRPr lang="en-US" dirty="0"/>
        </a:p>
      </dgm:t>
    </dgm:pt>
    <dgm:pt modelId="{B6D3C0D7-5AF5-4E69-B843-4ADE2DCE2599}" type="parTrans" cxnId="{ACCA6F6E-47C4-435B-BFDA-F9B827ABD8D8}">
      <dgm:prSet/>
      <dgm:spPr/>
      <dgm:t>
        <a:bodyPr/>
        <a:lstStyle/>
        <a:p>
          <a:endParaRPr lang="en-US"/>
        </a:p>
      </dgm:t>
    </dgm:pt>
    <dgm:pt modelId="{EF41D6B2-50CB-4B56-87A6-6F17D73FE371}" type="sibTrans" cxnId="{ACCA6F6E-47C4-435B-BFDA-F9B827ABD8D8}">
      <dgm:prSet/>
      <dgm:spPr/>
      <dgm:t>
        <a:bodyPr/>
        <a:lstStyle/>
        <a:p>
          <a:endParaRPr lang="en-US"/>
        </a:p>
      </dgm:t>
    </dgm:pt>
    <dgm:pt modelId="{63BD0AB6-5DB6-4EA9-8B96-D9EFB065F9DE}">
      <dgm:prSet phldrT="[Text]"/>
      <dgm:spPr/>
      <dgm:t>
        <a:bodyPr/>
        <a:lstStyle/>
        <a:p>
          <a:r>
            <a:rPr lang="en-US" dirty="0" err="1" smtClean="0"/>
            <a:t>Mathletics</a:t>
          </a:r>
          <a:endParaRPr lang="en-US" dirty="0"/>
        </a:p>
      </dgm:t>
    </dgm:pt>
    <dgm:pt modelId="{3FBB371C-01CA-460C-8DA5-F5B0E482F867}" type="parTrans" cxnId="{22412B53-D87D-4720-A760-70EC5FFE8770}">
      <dgm:prSet/>
      <dgm:spPr/>
      <dgm:t>
        <a:bodyPr/>
        <a:lstStyle/>
        <a:p>
          <a:endParaRPr lang="en-US"/>
        </a:p>
      </dgm:t>
    </dgm:pt>
    <dgm:pt modelId="{9FFAC938-D1AF-495A-810B-E1FF9B0F7925}" type="sibTrans" cxnId="{22412B53-D87D-4720-A760-70EC5FFE8770}">
      <dgm:prSet/>
      <dgm:spPr/>
      <dgm:t>
        <a:bodyPr/>
        <a:lstStyle/>
        <a:p>
          <a:endParaRPr lang="en-US"/>
        </a:p>
      </dgm:t>
    </dgm:pt>
    <dgm:pt modelId="{9B9CAA61-8DFE-40EB-B51D-6B0BF63F5BE9}">
      <dgm:prSet phldrT="[Text]"/>
      <dgm:spPr/>
      <dgm:t>
        <a:bodyPr/>
        <a:lstStyle/>
        <a:p>
          <a:r>
            <a:rPr lang="en-US" dirty="0" smtClean="0"/>
            <a:t>Komodo</a:t>
          </a:r>
          <a:endParaRPr lang="en-US" dirty="0"/>
        </a:p>
      </dgm:t>
    </dgm:pt>
    <dgm:pt modelId="{668010D0-9107-40C7-8141-03FE2CE55C8A}" type="parTrans" cxnId="{E3EEC24C-D744-4506-BEB5-647D0ABFD731}">
      <dgm:prSet/>
      <dgm:spPr/>
      <dgm:t>
        <a:bodyPr/>
        <a:lstStyle/>
        <a:p>
          <a:endParaRPr lang="en-US"/>
        </a:p>
      </dgm:t>
    </dgm:pt>
    <dgm:pt modelId="{F6373C9E-C27B-4599-B518-DABF51C53964}" type="sibTrans" cxnId="{E3EEC24C-D744-4506-BEB5-647D0ABFD731}">
      <dgm:prSet/>
      <dgm:spPr/>
      <dgm:t>
        <a:bodyPr/>
        <a:lstStyle/>
        <a:p>
          <a:endParaRPr lang="en-US"/>
        </a:p>
      </dgm:t>
    </dgm:pt>
    <dgm:pt modelId="{A5EDACE6-0782-466C-9ADE-E56DE84100EF}">
      <dgm:prSet phldrT="[Text]"/>
      <dgm:spPr/>
      <dgm:t>
        <a:bodyPr/>
        <a:lstStyle/>
        <a:p>
          <a:r>
            <a:rPr lang="en-US" dirty="0" smtClean="0"/>
            <a:t>Class Investigations</a:t>
          </a:r>
          <a:endParaRPr lang="en-US" dirty="0"/>
        </a:p>
      </dgm:t>
    </dgm:pt>
    <dgm:pt modelId="{20FF39CC-A07F-42AD-BF79-79E457545A30}" type="parTrans" cxnId="{7BBA6968-0981-4AF7-B25A-0A82A7818C23}">
      <dgm:prSet/>
      <dgm:spPr/>
      <dgm:t>
        <a:bodyPr/>
        <a:lstStyle/>
        <a:p>
          <a:endParaRPr lang="en-US"/>
        </a:p>
      </dgm:t>
    </dgm:pt>
    <dgm:pt modelId="{72C2263C-59A9-4806-AA46-2BFC2A329B2F}" type="sibTrans" cxnId="{7BBA6968-0981-4AF7-B25A-0A82A7818C23}">
      <dgm:prSet/>
      <dgm:spPr/>
      <dgm:t>
        <a:bodyPr/>
        <a:lstStyle/>
        <a:p>
          <a:endParaRPr lang="en-US"/>
        </a:p>
      </dgm:t>
    </dgm:pt>
    <dgm:pt modelId="{695DF675-36C7-487A-9C64-0343A830A2FE}">
      <dgm:prSet phldrT="[Text]"/>
      <dgm:spPr/>
      <dgm:t>
        <a:bodyPr/>
        <a:lstStyle/>
        <a:p>
          <a:r>
            <a:rPr lang="en-US" dirty="0" smtClean="0"/>
            <a:t>These will be set by your child’s Class Teacher</a:t>
          </a:r>
          <a:endParaRPr lang="en-US" dirty="0"/>
        </a:p>
      </dgm:t>
    </dgm:pt>
    <dgm:pt modelId="{F9C5A429-0FC3-42F5-AA91-5098B0CB6EFD}" type="parTrans" cxnId="{6AF4E912-FFDB-4C25-81EA-838AC7DF0867}">
      <dgm:prSet/>
      <dgm:spPr/>
      <dgm:t>
        <a:bodyPr/>
        <a:lstStyle/>
        <a:p>
          <a:endParaRPr lang="en-US"/>
        </a:p>
      </dgm:t>
    </dgm:pt>
    <dgm:pt modelId="{7C3F4B79-29B9-4CC8-AFB3-A53846B07A9D}" type="sibTrans" cxnId="{6AF4E912-FFDB-4C25-81EA-838AC7DF0867}">
      <dgm:prSet/>
      <dgm:spPr/>
      <dgm:t>
        <a:bodyPr/>
        <a:lstStyle/>
        <a:p>
          <a:endParaRPr lang="en-US"/>
        </a:p>
      </dgm:t>
    </dgm:pt>
    <dgm:pt modelId="{CD1F9154-FBD4-44A8-96AD-C46819F6CD00}">
      <dgm:prSet phldrT="[Text]"/>
      <dgm:spPr/>
      <dgm:t>
        <a:bodyPr/>
        <a:lstStyle/>
        <a:p>
          <a:r>
            <a:rPr lang="en-US" dirty="0" smtClean="0"/>
            <a:t>Encourages the development of learning autonomy</a:t>
          </a:r>
          <a:endParaRPr lang="en-US" dirty="0"/>
        </a:p>
      </dgm:t>
    </dgm:pt>
    <dgm:pt modelId="{9F44B066-6097-41BB-84C1-09F130DD1316}" type="parTrans" cxnId="{C18E182E-636C-47FE-A507-096F5BD72647}">
      <dgm:prSet/>
      <dgm:spPr/>
      <dgm:t>
        <a:bodyPr/>
        <a:lstStyle/>
        <a:p>
          <a:endParaRPr lang="en-US"/>
        </a:p>
      </dgm:t>
    </dgm:pt>
    <dgm:pt modelId="{732BAB90-2379-419B-A09C-0F41D7B44320}" type="sibTrans" cxnId="{C18E182E-636C-47FE-A507-096F5BD72647}">
      <dgm:prSet/>
      <dgm:spPr/>
      <dgm:t>
        <a:bodyPr/>
        <a:lstStyle/>
        <a:p>
          <a:endParaRPr lang="en-US"/>
        </a:p>
      </dgm:t>
    </dgm:pt>
    <dgm:pt modelId="{5F09FA49-6F3B-488B-9C98-6DB5CB2A4787}">
      <dgm:prSet phldrT="[Text]"/>
      <dgm:spPr/>
      <dgm:t>
        <a:bodyPr/>
        <a:lstStyle/>
        <a:p>
          <a:endParaRPr lang="en-US" dirty="0"/>
        </a:p>
      </dgm:t>
    </dgm:pt>
    <dgm:pt modelId="{7B967D76-14B2-4E50-9530-F349F3DE9018}" type="parTrans" cxnId="{25944A4E-8C4A-43DD-888B-88E34A9A068B}">
      <dgm:prSet/>
      <dgm:spPr/>
      <dgm:t>
        <a:bodyPr/>
        <a:lstStyle/>
        <a:p>
          <a:endParaRPr lang="en-US"/>
        </a:p>
      </dgm:t>
    </dgm:pt>
    <dgm:pt modelId="{DCFFCE04-13FC-409C-98F0-3ABE8D5C0918}" type="sibTrans" cxnId="{25944A4E-8C4A-43DD-888B-88E34A9A068B}">
      <dgm:prSet/>
      <dgm:spPr/>
      <dgm:t>
        <a:bodyPr/>
        <a:lstStyle/>
        <a:p>
          <a:endParaRPr lang="en-US"/>
        </a:p>
      </dgm:t>
    </dgm:pt>
    <dgm:pt modelId="{7DC59CAB-8800-4E4E-B514-158B02C39DFA}">
      <dgm:prSet phldrT="[Text]"/>
      <dgm:spPr/>
      <dgm:t>
        <a:bodyPr/>
        <a:lstStyle/>
        <a:p>
          <a:r>
            <a:rPr lang="en-US" dirty="0" smtClean="0"/>
            <a:t>Participation is pupil led/voluntary</a:t>
          </a:r>
          <a:endParaRPr lang="en-US" dirty="0"/>
        </a:p>
      </dgm:t>
    </dgm:pt>
    <dgm:pt modelId="{AA6C7E17-D26C-4FF4-B225-FDF9FBFFA107}" type="parTrans" cxnId="{6213A521-9BBB-48AD-BD74-ED130482049B}">
      <dgm:prSet/>
      <dgm:spPr/>
      <dgm:t>
        <a:bodyPr/>
        <a:lstStyle/>
        <a:p>
          <a:endParaRPr lang="en-US"/>
        </a:p>
      </dgm:t>
    </dgm:pt>
    <dgm:pt modelId="{8E9C3AD5-E7A6-4A71-88D6-4AD7B3C27D5A}" type="sibTrans" cxnId="{6213A521-9BBB-48AD-BD74-ED130482049B}">
      <dgm:prSet/>
      <dgm:spPr/>
      <dgm:t>
        <a:bodyPr/>
        <a:lstStyle/>
        <a:p>
          <a:endParaRPr lang="en-US"/>
        </a:p>
      </dgm:t>
    </dgm:pt>
    <dgm:pt modelId="{99CA1B75-D7F3-4596-9C04-CC40B73B0E3A}" type="pres">
      <dgm:prSet presAssocID="{402937E8-340D-4D5B-9DA5-2FF8F2EB602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C152544-C537-4999-BFE4-85B6C7235F4D}" type="pres">
      <dgm:prSet presAssocID="{2D03F711-4874-402A-90E3-34ED76FB6D47}" presName="composite" presStyleCnt="0"/>
      <dgm:spPr/>
    </dgm:pt>
    <dgm:pt modelId="{0619EBD6-EE37-412E-B824-F9F69988B30A}" type="pres">
      <dgm:prSet presAssocID="{2D03F711-4874-402A-90E3-34ED76FB6D47}" presName="parTx" presStyleLbl="align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2EF65B-864C-4507-8D0E-3D54C155524B}" type="pres">
      <dgm:prSet presAssocID="{2D03F711-4874-402A-90E3-34ED76FB6D47}" presName="desTx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90FB86-E50C-4FF7-97E8-632874CAF192}" type="pres">
      <dgm:prSet presAssocID="{8DBA8DE8-14BD-4C52-B44E-0E7C0CF8973D}" presName="space" presStyleCnt="0"/>
      <dgm:spPr/>
    </dgm:pt>
    <dgm:pt modelId="{EEF3F923-A7E7-414F-BC31-4C0F350759BD}" type="pres">
      <dgm:prSet presAssocID="{BF145ED0-5876-464E-ACA5-2F0FC0B1B5B3}" presName="composite" presStyleCnt="0"/>
      <dgm:spPr/>
    </dgm:pt>
    <dgm:pt modelId="{47FD19C7-2BA3-4B6F-BE72-9F510AF64180}" type="pres">
      <dgm:prSet presAssocID="{BF145ED0-5876-464E-ACA5-2F0FC0B1B5B3}" presName="parTx" presStyleLbl="align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19E18F-F992-49CF-82AE-95274D613659}" type="pres">
      <dgm:prSet presAssocID="{BF145ED0-5876-464E-ACA5-2F0FC0B1B5B3}" presName="desTx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C2A2A6-BFE8-41CE-9220-958545B781BC}" type="pres">
      <dgm:prSet presAssocID="{5C2C9AE3-D027-487E-B10A-02D76E9C3B1A}" presName="space" presStyleCnt="0"/>
      <dgm:spPr/>
    </dgm:pt>
    <dgm:pt modelId="{5ABFDC1C-BF6F-4AA6-8C9D-87851ACC9224}" type="pres">
      <dgm:prSet presAssocID="{C572F051-6C53-468C-B29B-484F79387FF1}" presName="composite" presStyleCnt="0"/>
      <dgm:spPr/>
    </dgm:pt>
    <dgm:pt modelId="{6104F8D6-42C0-4B29-A32C-ED9BF994E75A}" type="pres">
      <dgm:prSet presAssocID="{C572F051-6C53-468C-B29B-484F79387FF1}" presName="parTx" presStyleLbl="align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3E9287-D36A-4C65-A856-6B0CB3B1673F}" type="pres">
      <dgm:prSet presAssocID="{C572F051-6C53-468C-B29B-484F79387FF1}" presName="desTx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4F7369-BD87-48FE-9A75-358564AF5D38}" type="pres">
      <dgm:prSet presAssocID="{0ED55595-55FD-4755-BFAB-C115F282B9EE}" presName="space" presStyleCnt="0"/>
      <dgm:spPr/>
    </dgm:pt>
    <dgm:pt modelId="{FDC34D40-C9FD-43E2-9940-1C559D8576B3}" type="pres">
      <dgm:prSet presAssocID="{E722E99C-F371-4B22-9DD7-24B2E690A2C8}" presName="composite" presStyleCnt="0"/>
      <dgm:spPr/>
    </dgm:pt>
    <dgm:pt modelId="{358710E9-5208-4B02-8305-5F241D948D48}" type="pres">
      <dgm:prSet presAssocID="{E722E99C-F371-4B22-9DD7-24B2E690A2C8}" presName="parTx" presStyleLbl="align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878EB5-5048-4D6E-8623-431A8EEEA14B}" type="pres">
      <dgm:prSet presAssocID="{E722E99C-F371-4B22-9DD7-24B2E690A2C8}" presName="desTx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83CA3F-E1D0-4F3C-93E6-E041D80D31DC}" type="pres">
      <dgm:prSet presAssocID="{A058DCAC-18D4-4E1C-BDB5-FCFB5E8120B2}" presName="space" presStyleCnt="0"/>
      <dgm:spPr/>
    </dgm:pt>
    <dgm:pt modelId="{70E4B8CF-C6B6-4836-91E5-BE98D0C114E6}" type="pres">
      <dgm:prSet presAssocID="{A5EDACE6-0782-466C-9ADE-E56DE84100EF}" presName="composite" presStyleCnt="0"/>
      <dgm:spPr/>
    </dgm:pt>
    <dgm:pt modelId="{0D40B31F-F224-41CF-A2E1-4943806817C0}" type="pres">
      <dgm:prSet presAssocID="{A5EDACE6-0782-466C-9ADE-E56DE84100EF}" presName="parTx" presStyleLbl="align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47E281-DEE7-4CF1-A212-3479CDC89A52}" type="pres">
      <dgm:prSet presAssocID="{A5EDACE6-0782-466C-9ADE-E56DE84100EF}" presName="desTx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A712B71-254A-4F3F-998D-F2008A90DD15}" type="presOf" srcId="{2D03F711-4874-402A-90E3-34ED76FB6D47}" destId="{0619EBD6-EE37-412E-B824-F9F69988B30A}" srcOrd="0" destOrd="0" presId="urn:microsoft.com/office/officeart/2005/8/layout/hList1"/>
    <dgm:cxn modelId="{990CDF51-D9D1-4AFA-B843-F4905459E2AE}" type="presOf" srcId="{402937E8-340D-4D5B-9DA5-2FF8F2EB6026}" destId="{99CA1B75-D7F3-4596-9C04-CC40B73B0E3A}" srcOrd="0" destOrd="0" presId="urn:microsoft.com/office/officeart/2005/8/layout/hList1"/>
    <dgm:cxn modelId="{360416F4-F0BF-4873-B3DB-88187595C51A}" type="presOf" srcId="{780ACE59-FA8B-46F1-848A-E532AE204EBC}" destId="{D03E9287-D36A-4C65-A856-6B0CB3B1673F}" srcOrd="0" destOrd="0" presId="urn:microsoft.com/office/officeart/2005/8/layout/hList1"/>
    <dgm:cxn modelId="{2C526CB9-09E7-4327-AC0B-8CF4C016B07B}" type="presOf" srcId="{46C940E3-8ED1-488C-B3AA-CF751A0A4087}" destId="{D32EF65B-864C-4507-8D0E-3D54C155524B}" srcOrd="0" destOrd="1" presId="urn:microsoft.com/office/officeart/2005/8/layout/hList1"/>
    <dgm:cxn modelId="{F5956A22-3857-4CCB-BE3A-85367CB87106}" type="presOf" srcId="{A412B449-4D0D-488C-A55C-6BDB0B1C78C5}" destId="{D32EF65B-864C-4507-8D0E-3D54C155524B}" srcOrd="0" destOrd="0" presId="urn:microsoft.com/office/officeart/2005/8/layout/hList1"/>
    <dgm:cxn modelId="{EC522045-A123-46A1-85E4-C99C21BB7B37}" srcId="{402937E8-340D-4D5B-9DA5-2FF8F2EB6026}" destId="{E722E99C-F371-4B22-9DD7-24B2E690A2C8}" srcOrd="3" destOrd="0" parTransId="{6DBB85CE-BA0B-4EF3-8E3E-04FE0407DA8C}" sibTransId="{A058DCAC-18D4-4E1C-BDB5-FCFB5E8120B2}"/>
    <dgm:cxn modelId="{803A03E2-6F25-4036-A4AA-DB062AD065BB}" type="presOf" srcId="{63BD0AB6-5DB6-4EA9-8B96-D9EFB065F9DE}" destId="{2E878EB5-5048-4D6E-8623-431A8EEEA14B}" srcOrd="0" destOrd="1" presId="urn:microsoft.com/office/officeart/2005/8/layout/hList1"/>
    <dgm:cxn modelId="{7393DE1B-D234-4644-B8A7-860CC5B97DD0}" srcId="{402937E8-340D-4D5B-9DA5-2FF8F2EB6026}" destId="{C572F051-6C53-468C-B29B-484F79387FF1}" srcOrd="2" destOrd="0" parTransId="{9A49DD1A-5D82-4CE2-BBCC-27FB26BA03A5}" sibTransId="{0ED55595-55FD-4755-BFAB-C115F282B9EE}"/>
    <dgm:cxn modelId="{7BBA6968-0981-4AF7-B25A-0A82A7818C23}" srcId="{402937E8-340D-4D5B-9DA5-2FF8F2EB6026}" destId="{A5EDACE6-0782-466C-9ADE-E56DE84100EF}" srcOrd="4" destOrd="0" parTransId="{20FF39CC-A07F-42AD-BF79-79E457545A30}" sibTransId="{72C2263C-59A9-4806-AA46-2BFC2A329B2F}"/>
    <dgm:cxn modelId="{07B1073E-EAA9-49C8-83D5-500CC463434C}" srcId="{402937E8-340D-4D5B-9DA5-2FF8F2EB6026}" destId="{BF145ED0-5876-464E-ACA5-2F0FC0B1B5B3}" srcOrd="1" destOrd="0" parTransId="{24412B71-5222-4EBE-A56E-3D69F94D611C}" sibTransId="{5C2C9AE3-D027-487E-B10A-02D76E9C3B1A}"/>
    <dgm:cxn modelId="{C18E182E-636C-47FE-A507-096F5BD72647}" srcId="{A5EDACE6-0782-466C-9ADE-E56DE84100EF}" destId="{CD1F9154-FBD4-44A8-96AD-C46819F6CD00}" srcOrd="1" destOrd="0" parTransId="{9F44B066-6097-41BB-84C1-09F130DD1316}" sibTransId="{732BAB90-2379-419B-A09C-0F41D7B44320}"/>
    <dgm:cxn modelId="{22412B53-D87D-4720-A760-70EC5FFE8770}" srcId="{E722E99C-F371-4B22-9DD7-24B2E690A2C8}" destId="{63BD0AB6-5DB6-4EA9-8B96-D9EFB065F9DE}" srcOrd="1" destOrd="0" parTransId="{3FBB371C-01CA-460C-8DA5-F5B0E482F867}" sibTransId="{9FFAC938-D1AF-495A-810B-E1FF9B0F7925}"/>
    <dgm:cxn modelId="{08998958-55F3-42D1-8D2C-6D5DEC9004E7}" type="presOf" srcId="{E722E99C-F371-4B22-9DD7-24B2E690A2C8}" destId="{358710E9-5208-4B02-8305-5F241D948D48}" srcOrd="0" destOrd="0" presId="urn:microsoft.com/office/officeart/2005/8/layout/hList1"/>
    <dgm:cxn modelId="{D9615B7C-6C83-47FF-9500-A3F75616EBB5}" type="presOf" srcId="{695DF675-36C7-487A-9C64-0343A830A2FE}" destId="{2E47E281-DEE7-4CF1-A212-3479CDC89A52}" srcOrd="0" destOrd="0" presId="urn:microsoft.com/office/officeart/2005/8/layout/hList1"/>
    <dgm:cxn modelId="{223C688B-F6D5-49B0-B548-D85F692D6893}" type="presOf" srcId="{C550B03B-2F9F-4433-B2A1-99C03048CB25}" destId="{2E878EB5-5048-4D6E-8623-431A8EEEA14B}" srcOrd="0" destOrd="0" presId="urn:microsoft.com/office/officeart/2005/8/layout/hList1"/>
    <dgm:cxn modelId="{3CE9D695-A216-4D57-ABF3-8A2A89A01F3B}" srcId="{2D03F711-4874-402A-90E3-34ED76FB6D47}" destId="{336BDBA5-6826-4917-AC00-CEBBA6669586}" srcOrd="3" destOrd="0" parTransId="{2F1B8052-FDE1-4A2A-8110-679673561AEF}" sibTransId="{46953A47-5ACC-48BF-956E-4A393FA772A4}"/>
    <dgm:cxn modelId="{C01D3462-C2C9-4FA6-AF8A-8C95DDF210D4}" type="presOf" srcId="{BF145ED0-5876-464E-ACA5-2F0FC0B1B5B3}" destId="{47FD19C7-2BA3-4B6F-BE72-9F510AF64180}" srcOrd="0" destOrd="0" presId="urn:microsoft.com/office/officeart/2005/8/layout/hList1"/>
    <dgm:cxn modelId="{170BE47D-296D-47B1-984D-413F102355AE}" srcId="{2D03F711-4874-402A-90E3-34ED76FB6D47}" destId="{46C940E3-8ED1-488C-B3AA-CF751A0A4087}" srcOrd="1" destOrd="0" parTransId="{47DAA41A-6286-4195-ADE1-FC6D5B5989D0}" sibTransId="{5E5D7A11-C042-4586-9572-37FF24202A2D}"/>
    <dgm:cxn modelId="{ACCA6F6E-47C4-435B-BFDA-F9B827ABD8D8}" srcId="{E722E99C-F371-4B22-9DD7-24B2E690A2C8}" destId="{C550B03B-2F9F-4433-B2A1-99C03048CB25}" srcOrd="0" destOrd="0" parTransId="{B6D3C0D7-5AF5-4E69-B843-4ADE2DCE2599}" sibTransId="{EF41D6B2-50CB-4B56-87A6-6F17D73FE371}"/>
    <dgm:cxn modelId="{6213A521-9BBB-48AD-BD74-ED130482049B}" srcId="{A5EDACE6-0782-466C-9ADE-E56DE84100EF}" destId="{7DC59CAB-8800-4E4E-B514-158B02C39DFA}" srcOrd="2" destOrd="0" parTransId="{AA6C7E17-D26C-4FF4-B225-FDF9FBFFA107}" sibTransId="{8E9C3AD5-E7A6-4A71-88D6-4AD7B3C27D5A}"/>
    <dgm:cxn modelId="{1F9E75E7-74F0-4CA6-81A2-F523283FEBD3}" srcId="{C572F051-6C53-468C-B29B-484F79387FF1}" destId="{780ACE59-FA8B-46F1-848A-E532AE204EBC}" srcOrd="0" destOrd="0" parTransId="{0D8C95E7-F2E5-4A86-8C65-E8329C5014BE}" sibTransId="{EF785D99-A1D9-4A90-991A-7B348BE04195}"/>
    <dgm:cxn modelId="{6290B8E6-2EC3-4CEE-BF3B-A37DC36183F9}" srcId="{BF145ED0-5876-464E-ACA5-2F0FC0B1B5B3}" destId="{985E2939-043A-4C4F-862C-813D63E90C23}" srcOrd="2" destOrd="0" parTransId="{D158D7BA-E240-4C28-9766-5BFB57859DDF}" sibTransId="{3664AFE2-8535-4093-A78A-868BAC250794}"/>
    <dgm:cxn modelId="{32982BFB-1264-4170-A6B0-4340F4A611F4}" srcId="{C572F051-6C53-468C-B29B-484F79387FF1}" destId="{1E7E7A50-5C79-4C62-83B8-5329E2E495CD}" srcOrd="1" destOrd="0" parTransId="{D298ACEC-DCDA-4E2C-9C58-24D320EF8734}" sibTransId="{64BF3D9C-EAD3-4286-9F60-A67DDEE1E2C5}"/>
    <dgm:cxn modelId="{74E2D38E-25EA-48D0-93CA-A9F3436C7542}" type="presOf" srcId="{E92D1143-19CD-4DB3-B955-B3F31278764F}" destId="{D03E9287-D36A-4C65-A856-6B0CB3B1673F}" srcOrd="0" destOrd="2" presId="urn:microsoft.com/office/officeart/2005/8/layout/hList1"/>
    <dgm:cxn modelId="{DDCF1A01-99D7-458B-AC4B-E6C6EA147BAC}" type="presOf" srcId="{086984B9-5AD7-47DA-BA1B-8FB8923FE86E}" destId="{3919E18F-F992-49CF-82AE-95274D613659}" srcOrd="0" destOrd="0" presId="urn:microsoft.com/office/officeart/2005/8/layout/hList1"/>
    <dgm:cxn modelId="{5FDE5882-AAE0-4824-9593-E32BE21E8249}" srcId="{C572F051-6C53-468C-B29B-484F79387FF1}" destId="{E92D1143-19CD-4DB3-B955-B3F31278764F}" srcOrd="2" destOrd="0" parTransId="{7F183A32-2E94-4D92-9F6F-BE9C90CC990A}" sibTransId="{C472DAE3-4D24-4341-BB53-C97EA84437DC}"/>
    <dgm:cxn modelId="{FB3EAF48-9236-4509-9FA4-173697156A39}" type="presOf" srcId="{7DC59CAB-8800-4E4E-B514-158B02C39DFA}" destId="{2E47E281-DEE7-4CF1-A212-3479CDC89A52}" srcOrd="0" destOrd="2" presId="urn:microsoft.com/office/officeart/2005/8/layout/hList1"/>
    <dgm:cxn modelId="{0AB7E1FF-F18A-4AC1-A7C8-29F6BA26C8E3}" srcId="{2D03F711-4874-402A-90E3-34ED76FB6D47}" destId="{A412B449-4D0D-488C-A55C-6BDB0B1C78C5}" srcOrd="0" destOrd="0" parTransId="{D9AA6AED-E58C-4097-9366-9A9F84489324}" sibTransId="{359C72E8-F963-42FC-BD7B-7BD5AE58F1DC}"/>
    <dgm:cxn modelId="{C11FAE03-E76C-413D-9577-AE85A9BA6816}" srcId="{BF145ED0-5876-464E-ACA5-2F0FC0B1B5B3}" destId="{086984B9-5AD7-47DA-BA1B-8FB8923FE86E}" srcOrd="0" destOrd="0" parTransId="{8E66D86F-2764-4B39-A483-5BE9320480CF}" sibTransId="{9AAB777B-415B-4CE7-9879-DF7DDD2D608F}"/>
    <dgm:cxn modelId="{0C1A6752-6D97-433C-9628-06F23E57A2FB}" type="presOf" srcId="{9B9CAA61-8DFE-40EB-B51D-6B0BF63F5BE9}" destId="{2E878EB5-5048-4D6E-8623-431A8EEEA14B}" srcOrd="0" destOrd="2" presId="urn:microsoft.com/office/officeart/2005/8/layout/hList1"/>
    <dgm:cxn modelId="{5635DBB4-31E9-4CDB-BA06-733FB9778660}" type="presOf" srcId="{336BDBA5-6826-4917-AC00-CEBBA6669586}" destId="{D32EF65B-864C-4507-8D0E-3D54C155524B}" srcOrd="0" destOrd="3" presId="urn:microsoft.com/office/officeart/2005/8/layout/hList1"/>
    <dgm:cxn modelId="{24A85A02-F523-4FF2-AA3A-DE0217C00ACE}" type="presOf" srcId="{CD1F9154-FBD4-44A8-96AD-C46819F6CD00}" destId="{2E47E281-DEE7-4CF1-A212-3479CDC89A52}" srcOrd="0" destOrd="1" presId="urn:microsoft.com/office/officeart/2005/8/layout/hList1"/>
    <dgm:cxn modelId="{6AF4E912-FFDB-4C25-81EA-838AC7DF0867}" srcId="{A5EDACE6-0782-466C-9ADE-E56DE84100EF}" destId="{695DF675-36C7-487A-9C64-0343A830A2FE}" srcOrd="0" destOrd="0" parTransId="{F9C5A429-0FC3-42F5-AA91-5098B0CB6EFD}" sibTransId="{7C3F4B79-29B9-4CC8-AFB3-A53846B07A9D}"/>
    <dgm:cxn modelId="{FD3AF381-7467-4AA0-A1A2-4116A282DD6D}" srcId="{2D03F711-4874-402A-90E3-34ED76FB6D47}" destId="{5ED673E7-15C8-4BD2-B146-1DEE7CDB1AC6}" srcOrd="2" destOrd="0" parTransId="{6EAE5FC0-479A-485D-9734-A8B12E67CFCB}" sibTransId="{A3A11807-4658-4996-889B-895C6AE69774}"/>
    <dgm:cxn modelId="{9504D5D5-25BD-4B3A-A6C3-92E436230FA4}" type="presOf" srcId="{985E2939-043A-4C4F-862C-813D63E90C23}" destId="{3919E18F-F992-49CF-82AE-95274D613659}" srcOrd="0" destOrd="2" presId="urn:microsoft.com/office/officeart/2005/8/layout/hList1"/>
    <dgm:cxn modelId="{F1DEE3B9-A4CE-4C91-93EC-D1066126256D}" srcId="{402937E8-340D-4D5B-9DA5-2FF8F2EB6026}" destId="{2D03F711-4874-402A-90E3-34ED76FB6D47}" srcOrd="0" destOrd="0" parTransId="{B2CF8D73-8D16-4EDE-986B-3DCDC9207F58}" sibTransId="{8DBA8DE8-14BD-4C52-B44E-0E7C0CF8973D}"/>
    <dgm:cxn modelId="{E675585A-845D-4966-A084-851C36B14396}" type="presOf" srcId="{A5EDACE6-0782-466C-9ADE-E56DE84100EF}" destId="{0D40B31F-F224-41CF-A2E1-4943806817C0}" srcOrd="0" destOrd="0" presId="urn:microsoft.com/office/officeart/2005/8/layout/hList1"/>
    <dgm:cxn modelId="{170A3A50-5E9C-4B82-8AC7-C46B3C09E77E}" type="presOf" srcId="{5ED673E7-15C8-4BD2-B146-1DEE7CDB1AC6}" destId="{D32EF65B-864C-4507-8D0E-3D54C155524B}" srcOrd="0" destOrd="2" presId="urn:microsoft.com/office/officeart/2005/8/layout/hList1"/>
    <dgm:cxn modelId="{75FFCA38-D6C5-493E-83BC-EF7A3335BAE2}" srcId="{BF145ED0-5876-464E-ACA5-2F0FC0B1B5B3}" destId="{445A94CD-4518-40C1-AF27-F5A986FA9707}" srcOrd="1" destOrd="0" parTransId="{10472F4F-2EB5-44DD-84D1-AB0B5C18DFFB}" sibTransId="{8DFB89FC-2F45-41D1-8B86-3F4A65FEB097}"/>
    <dgm:cxn modelId="{8453FF0F-F317-480F-BBE7-A5C188AA4401}" type="presOf" srcId="{1E7E7A50-5C79-4C62-83B8-5329E2E495CD}" destId="{D03E9287-D36A-4C65-A856-6B0CB3B1673F}" srcOrd="0" destOrd="1" presId="urn:microsoft.com/office/officeart/2005/8/layout/hList1"/>
    <dgm:cxn modelId="{E3EEC24C-D744-4506-BEB5-647D0ABFD731}" srcId="{E722E99C-F371-4B22-9DD7-24B2E690A2C8}" destId="{9B9CAA61-8DFE-40EB-B51D-6B0BF63F5BE9}" srcOrd="2" destOrd="0" parTransId="{668010D0-9107-40C7-8141-03FE2CE55C8A}" sibTransId="{F6373C9E-C27B-4599-B518-DABF51C53964}"/>
    <dgm:cxn modelId="{25944A4E-8C4A-43DD-888B-88E34A9A068B}" srcId="{A5EDACE6-0782-466C-9ADE-E56DE84100EF}" destId="{5F09FA49-6F3B-488B-9C98-6DB5CB2A4787}" srcOrd="3" destOrd="0" parTransId="{7B967D76-14B2-4E50-9530-F349F3DE9018}" sibTransId="{DCFFCE04-13FC-409C-98F0-3ABE8D5C0918}"/>
    <dgm:cxn modelId="{FC407372-61B3-4B97-9945-229290CB48CB}" type="presOf" srcId="{5F09FA49-6F3B-488B-9C98-6DB5CB2A4787}" destId="{2E47E281-DEE7-4CF1-A212-3479CDC89A52}" srcOrd="0" destOrd="3" presId="urn:microsoft.com/office/officeart/2005/8/layout/hList1"/>
    <dgm:cxn modelId="{8C2B7A3E-507A-455E-9FFB-945726D1177C}" type="presOf" srcId="{445A94CD-4518-40C1-AF27-F5A986FA9707}" destId="{3919E18F-F992-49CF-82AE-95274D613659}" srcOrd="0" destOrd="1" presId="urn:microsoft.com/office/officeart/2005/8/layout/hList1"/>
    <dgm:cxn modelId="{368C3925-A1B8-412F-BE1D-D36C8F84AF66}" type="presOf" srcId="{C572F051-6C53-468C-B29B-484F79387FF1}" destId="{6104F8D6-42C0-4B29-A32C-ED9BF994E75A}" srcOrd="0" destOrd="0" presId="urn:microsoft.com/office/officeart/2005/8/layout/hList1"/>
    <dgm:cxn modelId="{E8CD99BA-DBFE-4076-82B6-00F99B57C48C}" type="presParOf" srcId="{99CA1B75-D7F3-4596-9C04-CC40B73B0E3A}" destId="{4C152544-C537-4999-BFE4-85B6C7235F4D}" srcOrd="0" destOrd="0" presId="urn:microsoft.com/office/officeart/2005/8/layout/hList1"/>
    <dgm:cxn modelId="{241BFDCC-0AB3-4BC1-BC97-9A6330248766}" type="presParOf" srcId="{4C152544-C537-4999-BFE4-85B6C7235F4D}" destId="{0619EBD6-EE37-412E-B824-F9F69988B30A}" srcOrd="0" destOrd="0" presId="urn:microsoft.com/office/officeart/2005/8/layout/hList1"/>
    <dgm:cxn modelId="{212D6540-F550-4896-948E-8FC27B98CE00}" type="presParOf" srcId="{4C152544-C537-4999-BFE4-85B6C7235F4D}" destId="{D32EF65B-864C-4507-8D0E-3D54C155524B}" srcOrd="1" destOrd="0" presId="urn:microsoft.com/office/officeart/2005/8/layout/hList1"/>
    <dgm:cxn modelId="{E9501B0D-91E5-4AFD-BA59-0DAEBC0F9D82}" type="presParOf" srcId="{99CA1B75-D7F3-4596-9C04-CC40B73B0E3A}" destId="{4490FB86-E50C-4FF7-97E8-632874CAF192}" srcOrd="1" destOrd="0" presId="urn:microsoft.com/office/officeart/2005/8/layout/hList1"/>
    <dgm:cxn modelId="{111CC47F-4C41-4C64-A25B-632E2F0D7099}" type="presParOf" srcId="{99CA1B75-D7F3-4596-9C04-CC40B73B0E3A}" destId="{EEF3F923-A7E7-414F-BC31-4C0F350759BD}" srcOrd="2" destOrd="0" presId="urn:microsoft.com/office/officeart/2005/8/layout/hList1"/>
    <dgm:cxn modelId="{E1F52294-4CED-4001-B0FD-FF78ECB707AB}" type="presParOf" srcId="{EEF3F923-A7E7-414F-BC31-4C0F350759BD}" destId="{47FD19C7-2BA3-4B6F-BE72-9F510AF64180}" srcOrd="0" destOrd="0" presId="urn:microsoft.com/office/officeart/2005/8/layout/hList1"/>
    <dgm:cxn modelId="{F8FE076F-B32A-4158-AA6A-613A5225A6F6}" type="presParOf" srcId="{EEF3F923-A7E7-414F-BC31-4C0F350759BD}" destId="{3919E18F-F992-49CF-82AE-95274D613659}" srcOrd="1" destOrd="0" presId="urn:microsoft.com/office/officeart/2005/8/layout/hList1"/>
    <dgm:cxn modelId="{CD4D613E-3F10-4AB5-B33E-F77CB2A8F0AF}" type="presParOf" srcId="{99CA1B75-D7F3-4596-9C04-CC40B73B0E3A}" destId="{40C2A2A6-BFE8-41CE-9220-958545B781BC}" srcOrd="3" destOrd="0" presId="urn:microsoft.com/office/officeart/2005/8/layout/hList1"/>
    <dgm:cxn modelId="{1CFD8B30-03BE-493C-8E85-6ADA60CE2214}" type="presParOf" srcId="{99CA1B75-D7F3-4596-9C04-CC40B73B0E3A}" destId="{5ABFDC1C-BF6F-4AA6-8C9D-87851ACC9224}" srcOrd="4" destOrd="0" presId="urn:microsoft.com/office/officeart/2005/8/layout/hList1"/>
    <dgm:cxn modelId="{64222319-4097-489D-B73F-AB46BB70E6E7}" type="presParOf" srcId="{5ABFDC1C-BF6F-4AA6-8C9D-87851ACC9224}" destId="{6104F8D6-42C0-4B29-A32C-ED9BF994E75A}" srcOrd="0" destOrd="0" presId="urn:microsoft.com/office/officeart/2005/8/layout/hList1"/>
    <dgm:cxn modelId="{0E71465B-D6CF-4164-BD67-84D74094CBB7}" type="presParOf" srcId="{5ABFDC1C-BF6F-4AA6-8C9D-87851ACC9224}" destId="{D03E9287-D36A-4C65-A856-6B0CB3B1673F}" srcOrd="1" destOrd="0" presId="urn:microsoft.com/office/officeart/2005/8/layout/hList1"/>
    <dgm:cxn modelId="{81CFF225-7531-4B7A-992A-B60B807DDDD6}" type="presParOf" srcId="{99CA1B75-D7F3-4596-9C04-CC40B73B0E3A}" destId="{ED4F7369-BD87-48FE-9A75-358564AF5D38}" srcOrd="5" destOrd="0" presId="urn:microsoft.com/office/officeart/2005/8/layout/hList1"/>
    <dgm:cxn modelId="{45E4EA4D-C182-4B3C-A675-A23F605014E6}" type="presParOf" srcId="{99CA1B75-D7F3-4596-9C04-CC40B73B0E3A}" destId="{FDC34D40-C9FD-43E2-9940-1C559D8576B3}" srcOrd="6" destOrd="0" presId="urn:microsoft.com/office/officeart/2005/8/layout/hList1"/>
    <dgm:cxn modelId="{EFCB8B47-67F6-4CE1-8758-FCC17D0B36C0}" type="presParOf" srcId="{FDC34D40-C9FD-43E2-9940-1C559D8576B3}" destId="{358710E9-5208-4B02-8305-5F241D948D48}" srcOrd="0" destOrd="0" presId="urn:microsoft.com/office/officeart/2005/8/layout/hList1"/>
    <dgm:cxn modelId="{29F103EB-ECE1-4EFC-8969-7E81A25F6310}" type="presParOf" srcId="{FDC34D40-C9FD-43E2-9940-1C559D8576B3}" destId="{2E878EB5-5048-4D6E-8623-431A8EEEA14B}" srcOrd="1" destOrd="0" presId="urn:microsoft.com/office/officeart/2005/8/layout/hList1"/>
    <dgm:cxn modelId="{A341E724-83D7-439B-8C8E-9DB1322D1279}" type="presParOf" srcId="{99CA1B75-D7F3-4596-9C04-CC40B73B0E3A}" destId="{2983CA3F-E1D0-4F3C-93E6-E041D80D31DC}" srcOrd="7" destOrd="0" presId="urn:microsoft.com/office/officeart/2005/8/layout/hList1"/>
    <dgm:cxn modelId="{D7BA196F-7570-48C2-A600-BADD62937C40}" type="presParOf" srcId="{99CA1B75-D7F3-4596-9C04-CC40B73B0E3A}" destId="{70E4B8CF-C6B6-4836-91E5-BE98D0C114E6}" srcOrd="8" destOrd="0" presId="urn:microsoft.com/office/officeart/2005/8/layout/hList1"/>
    <dgm:cxn modelId="{29D6096C-9874-4BE4-8CF6-277C2D453D64}" type="presParOf" srcId="{70E4B8CF-C6B6-4836-91E5-BE98D0C114E6}" destId="{0D40B31F-F224-41CF-A2E1-4943806817C0}" srcOrd="0" destOrd="0" presId="urn:microsoft.com/office/officeart/2005/8/layout/hList1"/>
    <dgm:cxn modelId="{3ED3D506-F3FE-4CA8-B309-4988A50DD2A6}" type="presParOf" srcId="{70E4B8CF-C6B6-4836-91E5-BE98D0C114E6}" destId="{2E47E281-DEE7-4CF1-A212-3479CDC89A5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4BE165E-5B89-40A3-8670-FCD0547F4643}" type="doc">
      <dgm:prSet loTypeId="urn:microsoft.com/office/officeart/2005/8/layout/venn2" loCatId="relationship" qsTypeId="urn:microsoft.com/office/officeart/2005/8/quickstyle/3d2" qsCatId="3D" csTypeId="urn:microsoft.com/office/officeart/2005/8/colors/accent1_5" csCatId="accent1" phldr="1"/>
      <dgm:spPr/>
    </dgm:pt>
    <dgm:pt modelId="{5D415A74-5ACD-4303-AAB2-169A0796A8C1}">
      <dgm:prSet phldrT="[Text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600" dirty="0" smtClean="0"/>
            <a:t>Bespoke provision</a:t>
          </a:r>
          <a:endParaRPr lang="en-US" sz="1600" dirty="0"/>
        </a:p>
      </dgm:t>
    </dgm:pt>
    <dgm:pt modelId="{D287E795-462D-49C5-A3E6-7614885ADAE6}" type="parTrans" cxnId="{58088518-10DE-4BC4-964D-854B5F1405E2}">
      <dgm:prSet/>
      <dgm:spPr/>
      <dgm:t>
        <a:bodyPr/>
        <a:lstStyle/>
        <a:p>
          <a:endParaRPr lang="en-US"/>
        </a:p>
      </dgm:t>
    </dgm:pt>
    <dgm:pt modelId="{94D8E979-8464-47C0-86ED-17F448E4FC68}" type="sibTrans" cxnId="{58088518-10DE-4BC4-964D-854B5F1405E2}">
      <dgm:prSet/>
      <dgm:spPr/>
      <dgm:t>
        <a:bodyPr/>
        <a:lstStyle/>
        <a:p>
          <a:endParaRPr lang="en-US"/>
        </a:p>
      </dgm:t>
    </dgm:pt>
    <dgm:pt modelId="{DD58EF14-E140-4627-BDBB-164009662683}">
      <dgm:prSet phldrT="[Text]"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600" dirty="0" smtClean="0"/>
            <a:t>Enhancement activities</a:t>
          </a:r>
          <a:endParaRPr lang="en-US" sz="1600" dirty="0"/>
        </a:p>
      </dgm:t>
    </dgm:pt>
    <dgm:pt modelId="{86E08143-DC83-46D3-A145-3D5D4E93B960}" type="parTrans" cxnId="{6E37FB6B-A56C-4192-A14B-5C11B393F077}">
      <dgm:prSet/>
      <dgm:spPr/>
      <dgm:t>
        <a:bodyPr/>
        <a:lstStyle/>
        <a:p>
          <a:endParaRPr lang="en-US"/>
        </a:p>
      </dgm:t>
    </dgm:pt>
    <dgm:pt modelId="{D7A5221F-7907-4992-B210-404F9B9D044E}" type="sibTrans" cxnId="{6E37FB6B-A56C-4192-A14B-5C11B393F077}">
      <dgm:prSet/>
      <dgm:spPr/>
      <dgm:t>
        <a:bodyPr/>
        <a:lstStyle/>
        <a:p>
          <a:endParaRPr lang="en-US"/>
        </a:p>
      </dgm:t>
    </dgm:pt>
    <dgm:pt modelId="{DE72B3A1-C32F-4942-B233-6A37099F86EA}">
      <dgm:prSet phldrT="[Text]"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600" dirty="0" smtClean="0"/>
            <a:t>National Curriculum</a:t>
          </a:r>
          <a:endParaRPr lang="en-US" sz="1600" dirty="0"/>
        </a:p>
      </dgm:t>
    </dgm:pt>
    <dgm:pt modelId="{8EB824E3-6D86-4DE8-9FA5-969D91E1278C}" type="sibTrans" cxnId="{909F1744-097B-4E1D-AD25-3472E1778A3C}">
      <dgm:prSet/>
      <dgm:spPr/>
      <dgm:t>
        <a:bodyPr/>
        <a:lstStyle/>
        <a:p>
          <a:endParaRPr lang="en-US"/>
        </a:p>
      </dgm:t>
    </dgm:pt>
    <dgm:pt modelId="{0FD79FE5-706B-4FA7-A9F7-83D3EE118660}" type="parTrans" cxnId="{909F1744-097B-4E1D-AD25-3472E1778A3C}">
      <dgm:prSet/>
      <dgm:spPr/>
      <dgm:t>
        <a:bodyPr/>
        <a:lstStyle/>
        <a:p>
          <a:endParaRPr lang="en-US"/>
        </a:p>
      </dgm:t>
    </dgm:pt>
    <dgm:pt modelId="{C7B01826-5F4B-4E88-96BB-BA53CA1FC9D8}" type="pres">
      <dgm:prSet presAssocID="{D4BE165E-5B89-40A3-8670-FCD0547F4643}" presName="Name0" presStyleCnt="0">
        <dgm:presLayoutVars>
          <dgm:chMax val="7"/>
          <dgm:resizeHandles val="exact"/>
        </dgm:presLayoutVars>
      </dgm:prSet>
      <dgm:spPr/>
    </dgm:pt>
    <dgm:pt modelId="{B725D1B7-34A4-474A-A6EB-B8CDEAAB5BFD}" type="pres">
      <dgm:prSet presAssocID="{D4BE165E-5B89-40A3-8670-FCD0547F4643}" presName="comp1" presStyleCnt="0"/>
      <dgm:spPr/>
    </dgm:pt>
    <dgm:pt modelId="{8CC2E05C-56DC-4BD4-B720-CE28ED07B412}" type="pres">
      <dgm:prSet presAssocID="{D4BE165E-5B89-40A3-8670-FCD0547F4643}" presName="circle1" presStyleLbl="node1" presStyleIdx="0" presStyleCnt="3"/>
      <dgm:spPr/>
      <dgm:t>
        <a:bodyPr/>
        <a:lstStyle/>
        <a:p>
          <a:endParaRPr lang="en-US"/>
        </a:p>
      </dgm:t>
    </dgm:pt>
    <dgm:pt modelId="{BFB7741B-33E1-4B6B-9DFA-B24155BDDFA7}" type="pres">
      <dgm:prSet presAssocID="{D4BE165E-5B89-40A3-8670-FCD0547F4643}" presName="c1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1F3EBE-4724-446C-8C7F-C3726BFD50D2}" type="pres">
      <dgm:prSet presAssocID="{D4BE165E-5B89-40A3-8670-FCD0547F4643}" presName="comp2" presStyleCnt="0"/>
      <dgm:spPr/>
    </dgm:pt>
    <dgm:pt modelId="{26B72812-0031-4848-B505-9B63C9CFA514}" type="pres">
      <dgm:prSet presAssocID="{D4BE165E-5B89-40A3-8670-FCD0547F4643}" presName="circle2" presStyleLbl="node1" presStyleIdx="1" presStyleCnt="3"/>
      <dgm:spPr/>
      <dgm:t>
        <a:bodyPr/>
        <a:lstStyle/>
        <a:p>
          <a:endParaRPr lang="en-US"/>
        </a:p>
      </dgm:t>
    </dgm:pt>
    <dgm:pt modelId="{175AD2C8-E25B-45B2-A6E9-A5A9ED162C42}" type="pres">
      <dgm:prSet presAssocID="{D4BE165E-5B89-40A3-8670-FCD0547F4643}" presName="c2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4E24E0-90D1-4458-BC39-0D5C25EEC58B}" type="pres">
      <dgm:prSet presAssocID="{D4BE165E-5B89-40A3-8670-FCD0547F4643}" presName="comp3" presStyleCnt="0"/>
      <dgm:spPr/>
    </dgm:pt>
    <dgm:pt modelId="{02ED9C4E-6A76-4AB2-9BDE-8924644A977C}" type="pres">
      <dgm:prSet presAssocID="{D4BE165E-5B89-40A3-8670-FCD0547F4643}" presName="circle3" presStyleLbl="node1" presStyleIdx="2" presStyleCnt="3"/>
      <dgm:spPr/>
      <dgm:t>
        <a:bodyPr/>
        <a:lstStyle/>
        <a:p>
          <a:endParaRPr lang="en-US"/>
        </a:p>
      </dgm:t>
    </dgm:pt>
    <dgm:pt modelId="{04DD3E85-DA81-430E-AE8C-BC8C8C670268}" type="pres">
      <dgm:prSet presAssocID="{D4BE165E-5B89-40A3-8670-FCD0547F4643}" presName="c3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90F5FC0-6045-486D-B351-E0F84BF9A1F1}" type="presOf" srcId="{DE72B3A1-C32F-4942-B233-6A37099F86EA}" destId="{02ED9C4E-6A76-4AB2-9BDE-8924644A977C}" srcOrd="0" destOrd="0" presId="urn:microsoft.com/office/officeart/2005/8/layout/venn2"/>
    <dgm:cxn modelId="{FCE1D9B2-4D5B-4B30-9128-C3F11DCEFF17}" type="presOf" srcId="{5D415A74-5ACD-4303-AAB2-169A0796A8C1}" destId="{8CC2E05C-56DC-4BD4-B720-CE28ED07B412}" srcOrd="0" destOrd="0" presId="urn:microsoft.com/office/officeart/2005/8/layout/venn2"/>
    <dgm:cxn modelId="{9480370D-128E-4C13-8685-48D2E8D92D73}" type="presOf" srcId="{DD58EF14-E140-4627-BDBB-164009662683}" destId="{26B72812-0031-4848-B505-9B63C9CFA514}" srcOrd="0" destOrd="0" presId="urn:microsoft.com/office/officeart/2005/8/layout/venn2"/>
    <dgm:cxn modelId="{84C4581E-660B-49B4-A38C-4389BA86F18B}" type="presOf" srcId="{DD58EF14-E140-4627-BDBB-164009662683}" destId="{175AD2C8-E25B-45B2-A6E9-A5A9ED162C42}" srcOrd="1" destOrd="0" presId="urn:microsoft.com/office/officeart/2005/8/layout/venn2"/>
    <dgm:cxn modelId="{F4591592-A5CC-4510-8A9E-77B0F378FB54}" type="presOf" srcId="{5D415A74-5ACD-4303-AAB2-169A0796A8C1}" destId="{BFB7741B-33E1-4B6B-9DFA-B24155BDDFA7}" srcOrd="1" destOrd="0" presId="urn:microsoft.com/office/officeart/2005/8/layout/venn2"/>
    <dgm:cxn modelId="{6E37FB6B-A56C-4192-A14B-5C11B393F077}" srcId="{D4BE165E-5B89-40A3-8670-FCD0547F4643}" destId="{DD58EF14-E140-4627-BDBB-164009662683}" srcOrd="1" destOrd="0" parTransId="{86E08143-DC83-46D3-A145-3D5D4E93B960}" sibTransId="{D7A5221F-7907-4992-B210-404F9B9D044E}"/>
    <dgm:cxn modelId="{909F1744-097B-4E1D-AD25-3472E1778A3C}" srcId="{D4BE165E-5B89-40A3-8670-FCD0547F4643}" destId="{DE72B3A1-C32F-4942-B233-6A37099F86EA}" srcOrd="2" destOrd="0" parTransId="{0FD79FE5-706B-4FA7-A9F7-83D3EE118660}" sibTransId="{8EB824E3-6D86-4DE8-9FA5-969D91E1278C}"/>
    <dgm:cxn modelId="{4C5383E2-C340-4EFB-A3FA-28C736836D04}" type="presOf" srcId="{DE72B3A1-C32F-4942-B233-6A37099F86EA}" destId="{04DD3E85-DA81-430E-AE8C-BC8C8C670268}" srcOrd="1" destOrd="0" presId="urn:microsoft.com/office/officeart/2005/8/layout/venn2"/>
    <dgm:cxn modelId="{58088518-10DE-4BC4-964D-854B5F1405E2}" srcId="{D4BE165E-5B89-40A3-8670-FCD0547F4643}" destId="{5D415A74-5ACD-4303-AAB2-169A0796A8C1}" srcOrd="0" destOrd="0" parTransId="{D287E795-462D-49C5-A3E6-7614885ADAE6}" sibTransId="{94D8E979-8464-47C0-86ED-17F448E4FC68}"/>
    <dgm:cxn modelId="{AA71771A-BD10-417F-A0A5-248A012CF4AA}" type="presOf" srcId="{D4BE165E-5B89-40A3-8670-FCD0547F4643}" destId="{C7B01826-5F4B-4E88-96BB-BA53CA1FC9D8}" srcOrd="0" destOrd="0" presId="urn:microsoft.com/office/officeart/2005/8/layout/venn2"/>
    <dgm:cxn modelId="{8EF8D2BD-4CF5-4D31-AEB7-0D3FAEE8AFD1}" type="presParOf" srcId="{C7B01826-5F4B-4E88-96BB-BA53CA1FC9D8}" destId="{B725D1B7-34A4-474A-A6EB-B8CDEAAB5BFD}" srcOrd="0" destOrd="0" presId="urn:microsoft.com/office/officeart/2005/8/layout/venn2"/>
    <dgm:cxn modelId="{B8D8C3C0-A691-41E7-9FB4-946E90D66B9D}" type="presParOf" srcId="{B725D1B7-34A4-474A-A6EB-B8CDEAAB5BFD}" destId="{8CC2E05C-56DC-4BD4-B720-CE28ED07B412}" srcOrd="0" destOrd="0" presId="urn:microsoft.com/office/officeart/2005/8/layout/venn2"/>
    <dgm:cxn modelId="{81A25B37-8D2F-4D9F-B56D-A0AA2B2179B5}" type="presParOf" srcId="{B725D1B7-34A4-474A-A6EB-B8CDEAAB5BFD}" destId="{BFB7741B-33E1-4B6B-9DFA-B24155BDDFA7}" srcOrd="1" destOrd="0" presId="urn:microsoft.com/office/officeart/2005/8/layout/venn2"/>
    <dgm:cxn modelId="{D8010E40-3450-42E7-8835-7173BBFAE4D5}" type="presParOf" srcId="{C7B01826-5F4B-4E88-96BB-BA53CA1FC9D8}" destId="{9C1F3EBE-4724-446C-8C7F-C3726BFD50D2}" srcOrd="1" destOrd="0" presId="urn:microsoft.com/office/officeart/2005/8/layout/venn2"/>
    <dgm:cxn modelId="{FD9EFF73-9A94-4679-91EC-E6FF898CA682}" type="presParOf" srcId="{9C1F3EBE-4724-446C-8C7F-C3726BFD50D2}" destId="{26B72812-0031-4848-B505-9B63C9CFA514}" srcOrd="0" destOrd="0" presId="urn:microsoft.com/office/officeart/2005/8/layout/venn2"/>
    <dgm:cxn modelId="{5FD3C0C4-2EF4-460F-9B54-5D423831DD3F}" type="presParOf" srcId="{9C1F3EBE-4724-446C-8C7F-C3726BFD50D2}" destId="{175AD2C8-E25B-45B2-A6E9-A5A9ED162C42}" srcOrd="1" destOrd="0" presId="urn:microsoft.com/office/officeart/2005/8/layout/venn2"/>
    <dgm:cxn modelId="{612DA926-050B-4922-B674-7274ADECAEFF}" type="presParOf" srcId="{C7B01826-5F4B-4E88-96BB-BA53CA1FC9D8}" destId="{444E24E0-90D1-4458-BC39-0D5C25EEC58B}" srcOrd="2" destOrd="0" presId="urn:microsoft.com/office/officeart/2005/8/layout/venn2"/>
    <dgm:cxn modelId="{640A71C6-60C8-4726-B3A6-834EE8037C74}" type="presParOf" srcId="{444E24E0-90D1-4458-BC39-0D5C25EEC58B}" destId="{02ED9C4E-6A76-4AB2-9BDE-8924644A977C}" srcOrd="0" destOrd="0" presId="urn:microsoft.com/office/officeart/2005/8/layout/venn2"/>
    <dgm:cxn modelId="{FBD97DA4-3643-460E-BF56-049C750B03AA}" type="presParOf" srcId="{444E24E0-90D1-4458-BC39-0D5C25EEC58B}" destId="{04DD3E85-DA81-430E-AE8C-BC8C8C670268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19EBD6-EE37-412E-B824-F9F69988B30A}">
      <dsp:nvSpPr>
        <dsp:cNvPr id="0" name=""/>
        <dsp:cNvSpPr/>
      </dsp:nvSpPr>
      <dsp:spPr>
        <a:xfrm>
          <a:off x="3611" y="347299"/>
          <a:ext cx="1384337" cy="46967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Key Skills Daily Reading</a:t>
          </a:r>
          <a:endParaRPr lang="en-US" sz="1300" kern="1200" dirty="0"/>
        </a:p>
      </dsp:txBody>
      <dsp:txXfrm>
        <a:off x="3611" y="347299"/>
        <a:ext cx="1384337" cy="469671"/>
      </dsp:txXfrm>
    </dsp:sp>
    <dsp:sp modelId="{D32EF65B-864C-4507-8D0E-3D54C155524B}">
      <dsp:nvSpPr>
        <dsp:cNvPr id="0" name=""/>
        <dsp:cNvSpPr/>
      </dsp:nvSpPr>
      <dsp:spPr>
        <a:xfrm>
          <a:off x="3611" y="816971"/>
          <a:ext cx="1384337" cy="337223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30 minutes per day, 6 days per week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Wide range of material, with emphasis on the classics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Recommended reading lists on the school’s website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Reading records must be completed and signed daily</a:t>
          </a:r>
          <a:endParaRPr lang="en-US" sz="1300" kern="1200" dirty="0"/>
        </a:p>
      </dsp:txBody>
      <dsp:txXfrm>
        <a:off x="3611" y="816971"/>
        <a:ext cx="1384337" cy="3372232"/>
      </dsp:txXfrm>
    </dsp:sp>
    <dsp:sp modelId="{47FD19C7-2BA3-4B6F-BE72-9F510AF64180}">
      <dsp:nvSpPr>
        <dsp:cNvPr id="0" name=""/>
        <dsp:cNvSpPr/>
      </dsp:nvSpPr>
      <dsp:spPr>
        <a:xfrm>
          <a:off x="1581755" y="347299"/>
          <a:ext cx="1384337" cy="46967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Key Skills Spelling</a:t>
          </a:r>
          <a:endParaRPr lang="en-US" sz="1300" kern="1200" dirty="0"/>
        </a:p>
      </dsp:txBody>
      <dsp:txXfrm>
        <a:off x="1581755" y="347299"/>
        <a:ext cx="1384337" cy="469671"/>
      </dsp:txXfrm>
    </dsp:sp>
    <dsp:sp modelId="{3919E18F-F992-49CF-82AE-95274D613659}">
      <dsp:nvSpPr>
        <dsp:cNvPr id="0" name=""/>
        <dsp:cNvSpPr/>
      </dsp:nvSpPr>
      <dsp:spPr>
        <a:xfrm>
          <a:off x="1581755" y="816971"/>
          <a:ext cx="1384337" cy="337223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Spelling is taught as part of the English curriculum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Statutory spelling lists are available on the school’s website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Spelling foci can be found in the ‘next week’s learning’ section of the website</a:t>
          </a:r>
          <a:endParaRPr lang="en-US" sz="1300" kern="1200" dirty="0"/>
        </a:p>
      </dsp:txBody>
      <dsp:txXfrm>
        <a:off x="1581755" y="816971"/>
        <a:ext cx="1384337" cy="3372232"/>
      </dsp:txXfrm>
    </dsp:sp>
    <dsp:sp modelId="{6104F8D6-42C0-4B29-A32C-ED9BF994E75A}">
      <dsp:nvSpPr>
        <dsp:cNvPr id="0" name=""/>
        <dsp:cNvSpPr/>
      </dsp:nvSpPr>
      <dsp:spPr>
        <a:xfrm>
          <a:off x="3159899" y="347299"/>
          <a:ext cx="1384337" cy="46967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Key Skills Times Tables</a:t>
          </a:r>
          <a:endParaRPr lang="en-US" sz="1300" kern="1200" dirty="0"/>
        </a:p>
      </dsp:txBody>
      <dsp:txXfrm>
        <a:off x="3159899" y="347299"/>
        <a:ext cx="1384337" cy="469671"/>
      </dsp:txXfrm>
    </dsp:sp>
    <dsp:sp modelId="{D03E9287-D36A-4C65-A856-6B0CB3B1673F}">
      <dsp:nvSpPr>
        <dsp:cNvPr id="0" name=""/>
        <dsp:cNvSpPr/>
      </dsp:nvSpPr>
      <dsp:spPr>
        <a:xfrm>
          <a:off x="3159899" y="816971"/>
          <a:ext cx="1384337" cy="337223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Times Tables should be practiced daily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Year 4 children are expected to know all their tables and will be tested on these from next year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Useful resources include Carol </a:t>
          </a:r>
          <a:r>
            <a:rPr lang="en-US" sz="1300" kern="1200" dirty="0" err="1" smtClean="0"/>
            <a:t>Vorderman’s</a:t>
          </a:r>
          <a:r>
            <a:rPr lang="en-US" sz="1300" kern="1200" dirty="0" smtClean="0"/>
            <a:t> Times Tables books and BBC </a:t>
          </a:r>
          <a:r>
            <a:rPr lang="en-US" sz="1300" kern="1200" dirty="0" err="1" smtClean="0"/>
            <a:t>Bitesize</a:t>
          </a:r>
          <a:endParaRPr lang="en-US" sz="1300" kern="1200" dirty="0"/>
        </a:p>
      </dsp:txBody>
      <dsp:txXfrm>
        <a:off x="3159899" y="816971"/>
        <a:ext cx="1384337" cy="3372232"/>
      </dsp:txXfrm>
    </dsp:sp>
    <dsp:sp modelId="{358710E9-5208-4B02-8305-5F241D948D48}">
      <dsp:nvSpPr>
        <dsp:cNvPr id="0" name=""/>
        <dsp:cNvSpPr/>
      </dsp:nvSpPr>
      <dsp:spPr>
        <a:xfrm>
          <a:off x="4738044" y="347299"/>
          <a:ext cx="1384337" cy="46967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Mathematics*</a:t>
          </a:r>
          <a:endParaRPr lang="en-US" sz="1300" kern="1200" dirty="0"/>
        </a:p>
      </dsp:txBody>
      <dsp:txXfrm>
        <a:off x="4738044" y="347299"/>
        <a:ext cx="1384337" cy="469671"/>
      </dsp:txXfrm>
    </dsp:sp>
    <dsp:sp modelId="{2E878EB5-5048-4D6E-8623-431A8EEEA14B}">
      <dsp:nvSpPr>
        <dsp:cNvPr id="0" name=""/>
        <dsp:cNvSpPr/>
      </dsp:nvSpPr>
      <dsp:spPr>
        <a:xfrm>
          <a:off x="4738044" y="816971"/>
          <a:ext cx="1384337" cy="337223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err="1" smtClean="0"/>
            <a:t>Maths</a:t>
          </a:r>
          <a:r>
            <a:rPr lang="en-US" sz="1300" kern="1200" dirty="0" smtClean="0"/>
            <a:t> Whizz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err="1" smtClean="0"/>
            <a:t>Mathletics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Komodo</a:t>
          </a:r>
          <a:endParaRPr lang="en-US" sz="1300" kern="1200" dirty="0"/>
        </a:p>
      </dsp:txBody>
      <dsp:txXfrm>
        <a:off x="4738044" y="816971"/>
        <a:ext cx="1384337" cy="3372232"/>
      </dsp:txXfrm>
    </dsp:sp>
    <dsp:sp modelId="{0D40B31F-F224-41CF-A2E1-4943806817C0}">
      <dsp:nvSpPr>
        <dsp:cNvPr id="0" name=""/>
        <dsp:cNvSpPr/>
      </dsp:nvSpPr>
      <dsp:spPr>
        <a:xfrm>
          <a:off x="6316188" y="347299"/>
          <a:ext cx="1384337" cy="46967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Class Investigations</a:t>
          </a:r>
          <a:endParaRPr lang="en-US" sz="1300" kern="1200" dirty="0"/>
        </a:p>
      </dsp:txBody>
      <dsp:txXfrm>
        <a:off x="6316188" y="347299"/>
        <a:ext cx="1384337" cy="469671"/>
      </dsp:txXfrm>
    </dsp:sp>
    <dsp:sp modelId="{2E47E281-DEE7-4CF1-A212-3479CDC89A52}">
      <dsp:nvSpPr>
        <dsp:cNvPr id="0" name=""/>
        <dsp:cNvSpPr/>
      </dsp:nvSpPr>
      <dsp:spPr>
        <a:xfrm>
          <a:off x="6316188" y="816971"/>
          <a:ext cx="1384337" cy="337223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These will be set by your child’s Class Teacher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Encourages the development of learning autonomy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Participation is pupil led/voluntary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300" kern="1200" dirty="0"/>
        </a:p>
      </dsp:txBody>
      <dsp:txXfrm>
        <a:off x="6316188" y="816971"/>
        <a:ext cx="1384337" cy="33722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C2E05C-56DC-4BD4-B720-CE28ED07B412}">
      <dsp:nvSpPr>
        <dsp:cNvPr id="0" name=""/>
        <dsp:cNvSpPr/>
      </dsp:nvSpPr>
      <dsp:spPr>
        <a:xfrm>
          <a:off x="1650652" y="0"/>
          <a:ext cx="4608512" cy="4608512"/>
        </a:xfrm>
        <a:prstGeom prst="ellipse">
          <a:avLst/>
        </a:prstGeom>
        <a:gradFill rotWithShape="1">
          <a:gsLst>
            <a:gs pos="0">
              <a:schemeClr val="accent1">
                <a:tint val="96000"/>
                <a:lumMod val="102000"/>
              </a:schemeClr>
            </a:gs>
            <a:gs pos="100000">
              <a:schemeClr val="accent1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outerShdw blurRad="38100" dist="25400" dir="5400000" rotWithShape="0">
            <a:srgbClr val="000000">
              <a:alpha val="64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>
          <a:bevelT w="25400" h="127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Bespoke provision</a:t>
          </a:r>
          <a:endParaRPr lang="en-US" sz="1600" kern="1200" dirty="0"/>
        </a:p>
      </dsp:txBody>
      <dsp:txXfrm>
        <a:off x="3149571" y="230425"/>
        <a:ext cx="1610674" cy="691276"/>
      </dsp:txXfrm>
    </dsp:sp>
    <dsp:sp modelId="{26B72812-0031-4848-B505-9B63C9CFA514}">
      <dsp:nvSpPr>
        <dsp:cNvPr id="0" name=""/>
        <dsp:cNvSpPr/>
      </dsp:nvSpPr>
      <dsp:spPr>
        <a:xfrm>
          <a:off x="2226716" y="1152127"/>
          <a:ext cx="3456384" cy="3456384"/>
        </a:xfrm>
        <a:prstGeom prst="ellipse">
          <a:avLst/>
        </a:prstGeom>
        <a:gradFill rotWithShape="1">
          <a:gsLst>
            <a:gs pos="0">
              <a:schemeClr val="accent6">
                <a:tint val="96000"/>
                <a:lumMod val="102000"/>
              </a:schemeClr>
            </a:gs>
            <a:gs pos="100000">
              <a:schemeClr val="accent6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outerShdw blurRad="38100" dist="25400" dir="5400000" rotWithShape="0">
            <a:srgbClr val="000000">
              <a:alpha val="64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>
          <a:bevelT w="25400" h="12700"/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Enhancement activities</a:t>
          </a:r>
          <a:endParaRPr lang="en-US" sz="1600" kern="1200" dirty="0"/>
        </a:p>
      </dsp:txBody>
      <dsp:txXfrm>
        <a:off x="3149571" y="1368151"/>
        <a:ext cx="1610674" cy="648072"/>
      </dsp:txXfrm>
    </dsp:sp>
    <dsp:sp modelId="{02ED9C4E-6A76-4AB2-9BDE-8924644A977C}">
      <dsp:nvSpPr>
        <dsp:cNvPr id="0" name=""/>
        <dsp:cNvSpPr/>
      </dsp:nvSpPr>
      <dsp:spPr>
        <a:xfrm>
          <a:off x="2802780" y="2304256"/>
          <a:ext cx="2304256" cy="2304256"/>
        </a:xfrm>
        <a:prstGeom prst="ellipse">
          <a:avLst/>
        </a:prstGeom>
        <a:gradFill rotWithShape="1">
          <a:gsLst>
            <a:gs pos="0">
              <a:schemeClr val="dk1">
                <a:tint val="60000"/>
                <a:lumMod val="104000"/>
              </a:schemeClr>
            </a:gs>
            <a:gs pos="100000">
              <a:schemeClr val="dk1">
                <a:tint val="84000"/>
              </a:schemeClr>
            </a:gs>
          </a:gsLst>
          <a:lin ang="5400000" scaled="0"/>
        </a:gradFill>
        <a:ln w="9525" cap="rnd" cmpd="sng" algn="ctr">
          <a:solidFill>
            <a:schemeClr val="dk1">
              <a:tint val="60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National Curriculum</a:t>
          </a:r>
          <a:endParaRPr lang="en-US" sz="1600" kern="1200" dirty="0"/>
        </a:p>
      </dsp:txBody>
      <dsp:txXfrm>
        <a:off x="3140230" y="2880320"/>
        <a:ext cx="1629355" cy="11521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8CD33D-84F8-4AF3-BAFB-C65ACA5699D0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78C860-FBC9-4B73-A84A-CB312B8715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40136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5006282-8E57-4A4C-8BD1-2112640898B2}" type="datetimeFigureOut">
              <a:rPr lang="en-GB"/>
              <a:pPr>
                <a:defRPr/>
              </a:pPr>
              <a:t>17/06/2019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DB42044-6DBE-4D7F-90ED-4CE30C0E5CB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68847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42205030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17324746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15910941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1912914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10992654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28086457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34535019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23078022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37306835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12546441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41590395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3061648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15381427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15179914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2204866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pPr>
              <a:defRPr/>
            </a:pPr>
            <a:fld id="{BADD1F11-52D7-4C7D-8357-818A553E76AB}" type="datetimeFigureOut">
              <a:rPr lang="en-GB" smtClean="0"/>
              <a:pPr>
                <a:defRPr/>
              </a:pPr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pPr>
              <a:defRPr/>
            </a:pPr>
            <a:fld id="{B2D29831-A396-4BF5-82AD-F3D2008C7D95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294454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pPr>
              <a:defRPr/>
            </a:pPr>
            <a:fld id="{8C071780-3856-4CC0-B889-9B6B25AE2C00}" type="datetimeFigureOut">
              <a:rPr lang="en-GB" smtClean="0"/>
              <a:pPr>
                <a:defRPr/>
              </a:pPr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pPr>
              <a:defRPr/>
            </a:pPr>
            <a:fld id="{B1C1F6CA-0FDF-4F2D-9124-EBAFB5798DB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84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5259D6-DB72-4135-919B-30A7D0A60983}" type="datetimeFigureOut">
              <a:rPr lang="en-GB" smtClean="0"/>
              <a:pPr>
                <a:defRPr/>
              </a:pPr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pPr>
              <a:defRPr/>
            </a:pPr>
            <a:fld id="{BA9F51FF-ADE2-4A9F-B148-6AE5FA95FFA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31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55DFE6-3FBE-4C89-B903-350E1E732B12}" type="datetimeFigureOut">
              <a:rPr lang="en-GB" smtClean="0"/>
              <a:pPr>
                <a:defRPr/>
              </a:pPr>
              <a:t>17/06/2019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7F85F3-2337-4FFD-9F91-053C6701494E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468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55DFE6-3FBE-4C89-B903-350E1E732B12}" type="datetimeFigureOut">
              <a:rPr lang="en-GB" smtClean="0"/>
              <a:pPr>
                <a:defRPr/>
              </a:pPr>
              <a:t>17/06/2019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7F85F3-2337-4FFD-9F91-053C6701494E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383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2E40665-B9B7-4722-8ACA-3B57BC809793}" type="datetimeFigureOut">
              <a:rPr lang="en-GB" smtClean="0"/>
              <a:pPr>
                <a:defRPr/>
              </a:pPr>
              <a:t>17/06/2019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24BB6E-681B-4C41-A896-52BF40EB9B1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526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793CB0-6C0C-4541-A7DF-DE29EAB9CB34}" type="datetimeFigureOut">
              <a:rPr lang="en-GB" smtClean="0"/>
              <a:pPr>
                <a:defRPr/>
              </a:pPr>
              <a:t>17/06/2019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2D6EB4-457D-451C-A457-16F2B81E0F8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263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5BB310-91B7-4902-9076-CFCDD2CFCF3D}" type="datetimeFigureOut">
              <a:rPr lang="en-GB" smtClean="0"/>
              <a:pPr>
                <a:defRPr/>
              </a:pPr>
              <a:t>17/06/2019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52E99C-D476-4252-8651-7E78BA61B80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95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D81132-10DB-4B79-92DE-51FFEBF9DB56}" type="datetimeFigureOut">
              <a:rPr lang="en-GB" smtClean="0"/>
              <a:pPr>
                <a:defRPr/>
              </a:pPr>
              <a:t>17/06/2019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14C235-4625-43EC-95B0-8E9C1F18CC9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55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55DFE6-3FBE-4C89-B903-350E1E732B12}" type="datetimeFigureOut">
              <a:rPr lang="en-GB" smtClean="0"/>
              <a:pPr>
                <a:defRPr/>
              </a:pPr>
              <a:t>17/06/2019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7F85F3-2337-4FFD-9F91-053C6701494E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334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55DFE6-3FBE-4C89-B903-350E1E732B12}" type="datetimeFigureOut">
              <a:rPr lang="en-GB" smtClean="0"/>
              <a:pPr>
                <a:defRPr/>
              </a:pPr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7F85F3-2337-4FFD-9F91-053C6701494E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2503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55DFE6-3FBE-4C89-B903-350E1E732B12}" type="datetimeFigureOut">
              <a:rPr lang="en-GB" smtClean="0"/>
              <a:pPr>
                <a:defRPr/>
              </a:pPr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7F85F3-2337-4FFD-9F91-053C6701494E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8757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55DFE6-3FBE-4C89-B903-350E1E732B12}" type="datetimeFigureOut">
              <a:rPr lang="en-GB" smtClean="0"/>
              <a:pPr>
                <a:defRPr/>
              </a:pPr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7F85F3-2337-4FFD-9F91-053C6701494E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7978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55DFE6-3FBE-4C89-B903-350E1E732B12}" type="datetimeFigureOut">
              <a:rPr lang="en-GB" smtClean="0"/>
              <a:pPr>
                <a:defRPr/>
              </a:pPr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7F85F3-2337-4FFD-9F91-053C6701494E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9272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55DFE6-3FBE-4C89-B903-350E1E732B12}" type="datetimeFigureOut">
              <a:rPr lang="en-GB" smtClean="0"/>
              <a:pPr>
                <a:defRPr/>
              </a:pPr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7F85F3-2337-4FFD-9F91-053C6701494E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9521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B61D8B-4D0D-4F12-9F1A-3E8E6E72390E}" type="datetimeFigureOut">
              <a:rPr lang="en-GB" smtClean="0"/>
              <a:pPr>
                <a:defRPr/>
              </a:pPr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10ED3B-AB0C-4E19-9EC5-9003CC8E032E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8A6CC1-4121-4A37-968F-E76DF103CF9B}" type="datetimeFigureOut">
              <a:rPr lang="en-GB" smtClean="0"/>
              <a:pPr>
                <a:defRPr/>
              </a:pPr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9624A9-7385-4963-9199-89917EED3A3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326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0555DFE6-3FBE-4C89-B903-350E1E732B12}" type="datetimeFigureOut">
              <a:rPr lang="en-GB" smtClean="0"/>
              <a:pPr>
                <a:defRPr/>
              </a:pPr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F67F85F3-2337-4FFD-9F91-053C6701494E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842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eatschooluniforms.co.uk/" TargetMode="External"/><Relationship Id="rId2" Type="http://schemas.openxmlformats.org/officeDocument/2006/relationships/hyperlink" Target="http://www.brigade.uk.com/" TargetMode="Externa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2276872"/>
            <a:ext cx="5976664" cy="172819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smtClean="0"/>
              <a:t>Parents Induction Meeting 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1680" y="4437112"/>
            <a:ext cx="5712179" cy="772498"/>
          </a:xfrm>
        </p:spPr>
        <p:txBody>
          <a:bodyPr rtlCol="0"/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3200" dirty="0" smtClean="0"/>
              <a:t>Tuesday 11th June 2019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362" y="991341"/>
            <a:ext cx="1584176" cy="8534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38762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en-GB" dirty="0" smtClean="0"/>
              <a:t>Welcome to the school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2824" y="1772816"/>
            <a:ext cx="7403976" cy="4132957"/>
          </a:xfrm>
        </p:spPr>
        <p:txBody>
          <a:bodyPr rtlCol="0">
            <a:normAutofit fontScale="92500" lnSpcReduction="10000"/>
          </a:bodyPr>
          <a:lstStyle/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dirty="0"/>
              <a:t>We hope that by the end of this evening you will have</a:t>
            </a:r>
            <a:r>
              <a:rPr lang="en-GB" sz="2800" dirty="0" smtClean="0"/>
              <a:t>:</a:t>
            </a:r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sz="2800" dirty="0"/>
          </a:p>
          <a:p>
            <a:pPr>
              <a:defRPr/>
            </a:pPr>
            <a:r>
              <a:rPr lang="en-GB" sz="2800" dirty="0"/>
              <a:t>up-to-date </a:t>
            </a:r>
            <a:r>
              <a:rPr lang="en-GB" sz="2800" dirty="0" smtClean="0"/>
              <a:t>information about the school, including a New </a:t>
            </a:r>
            <a:r>
              <a:rPr lang="en-GB" sz="2800" dirty="0"/>
              <a:t>P</a:t>
            </a:r>
            <a:r>
              <a:rPr lang="en-GB" sz="2800" dirty="0" smtClean="0"/>
              <a:t>arents </a:t>
            </a:r>
            <a:r>
              <a:rPr lang="en-GB" sz="2800" dirty="0"/>
              <a:t>I</a:t>
            </a:r>
            <a:r>
              <a:rPr lang="en-GB" sz="2800" dirty="0" smtClean="0"/>
              <a:t>nformation </a:t>
            </a:r>
            <a:r>
              <a:rPr lang="en-GB" sz="2800" dirty="0"/>
              <a:t>P</a:t>
            </a:r>
            <a:r>
              <a:rPr lang="en-GB" sz="2800" dirty="0" smtClean="0"/>
              <a:t>ack</a:t>
            </a:r>
            <a:endParaRPr lang="en-GB" sz="2800" dirty="0"/>
          </a:p>
          <a:p>
            <a:pPr>
              <a:defRPr/>
            </a:pPr>
            <a:r>
              <a:rPr lang="en-GB" sz="2800" dirty="0"/>
              <a:t>an opportunity to meet the Headteacher and Deputy Headteacher</a:t>
            </a:r>
          </a:p>
          <a:p>
            <a:pPr>
              <a:defRPr/>
            </a:pPr>
            <a:r>
              <a:rPr lang="en-GB" sz="2800" dirty="0"/>
              <a:t>a greater knowledge of what our school is like</a:t>
            </a:r>
          </a:p>
          <a:p>
            <a:pPr>
              <a:defRPr/>
            </a:pPr>
            <a:r>
              <a:rPr lang="en-GB" sz="2800" dirty="0"/>
              <a:t>time to ask questions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883567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en-GB" dirty="0" smtClean="0"/>
              <a:t>Headlines</a:t>
            </a:r>
            <a:endParaRPr lang="en-GB" dirty="0"/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1736263" y="1484784"/>
            <a:ext cx="6196405" cy="4968552"/>
          </a:xfrm>
        </p:spPr>
        <p:txBody>
          <a:bodyPr>
            <a:normAutofit fontScale="85000" lnSpcReduction="10000"/>
          </a:bodyPr>
          <a:lstStyle/>
          <a:p>
            <a:r>
              <a:rPr lang="en-GB" sz="2800" dirty="0"/>
              <a:t>Sunday Times top </a:t>
            </a:r>
            <a:r>
              <a:rPr lang="en-GB" sz="2800" dirty="0" smtClean="0"/>
              <a:t>500 schools list</a:t>
            </a:r>
          </a:p>
          <a:p>
            <a:r>
              <a:rPr lang="en-GB" sz="2800" dirty="0" smtClean="0"/>
              <a:t>Top 10% of schools nationally</a:t>
            </a:r>
            <a:endParaRPr lang="en-GB" sz="2800" dirty="0"/>
          </a:p>
          <a:p>
            <a:r>
              <a:rPr lang="en-GB" sz="2800" dirty="0" smtClean="0"/>
              <a:t>Most </a:t>
            </a:r>
            <a:r>
              <a:rPr lang="en-GB" sz="2800" dirty="0"/>
              <a:t>oversubscribed school in Hertfordshire</a:t>
            </a:r>
          </a:p>
          <a:p>
            <a:r>
              <a:rPr lang="en-GB" sz="2800" dirty="0" smtClean="0"/>
              <a:t>80% </a:t>
            </a:r>
            <a:r>
              <a:rPr lang="en-GB" sz="2800" dirty="0"/>
              <a:t>of </a:t>
            </a:r>
            <a:r>
              <a:rPr lang="en-GB" sz="2800" dirty="0" smtClean="0"/>
              <a:t>children gained a place at a consortium secondary school in 2018</a:t>
            </a:r>
          </a:p>
          <a:p>
            <a:r>
              <a:rPr lang="en-GB" sz="2800" dirty="0" smtClean="0"/>
              <a:t>2 scholarships to Eton</a:t>
            </a:r>
          </a:p>
          <a:p>
            <a:r>
              <a:rPr lang="en-GB" sz="2800" dirty="0"/>
              <a:t>Pearson Teacher of the Year </a:t>
            </a:r>
            <a:r>
              <a:rPr lang="en-GB" sz="2800" dirty="0" smtClean="0"/>
              <a:t>Award</a:t>
            </a:r>
          </a:p>
          <a:p>
            <a:r>
              <a:rPr lang="en-GB" sz="2800" dirty="0" smtClean="0"/>
              <a:t>Winner of the Hertfordshire Primary Maths Challenge 2019</a:t>
            </a:r>
          </a:p>
          <a:p>
            <a:r>
              <a:rPr lang="en-GB" sz="2800" dirty="0" smtClean="0"/>
              <a:t>2017 Primary Maths Challenge, highest maintained school in the world</a:t>
            </a:r>
          </a:p>
          <a:p>
            <a:endParaRPr lang="en-GB" sz="3200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i="1" dirty="0"/>
              <a:t>‘…the </a:t>
            </a:r>
            <a:r>
              <a:rPr lang="en-GB" i="1" dirty="0" err="1"/>
              <a:t>headteacher</a:t>
            </a:r>
            <a:r>
              <a:rPr lang="en-GB" i="1" dirty="0"/>
              <a:t> and senior leadership team (SLT) have created, and sustain, an enviable culture of excellence (both academic and artistic) and the valuing of lifelong learning and high aspiration. As a result, pupils are exceptionally well prepared for the next step of their education’.</a:t>
            </a:r>
            <a:endParaRPr lang="en-GB" dirty="0"/>
          </a:p>
          <a:p>
            <a:pPr marL="0" indent="0">
              <a:buNone/>
            </a:pPr>
            <a:r>
              <a:rPr lang="en-GB" i="1" dirty="0"/>
              <a:t>(Hertfordshire Improvement Partner)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692696"/>
            <a:ext cx="2520280" cy="13578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98107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196752"/>
            <a:ext cx="7620000" cy="84931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en-GB" dirty="0" smtClean="0"/>
              <a:t>Senior Leadership Team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94825" y="2132856"/>
            <a:ext cx="7493395" cy="43924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4141" y="1425212"/>
            <a:ext cx="6540649" cy="1224632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What is our vision?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986033"/>
            <a:ext cx="1584176" cy="8534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2634208"/>
          </a:xfrm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Lucida Handwriting" panose="03010101010101010101" pitchFamily="66" charset="0"/>
              </a:rPr>
              <a:t>We are a community of learners, fostering and developing a life-long love of learning</a:t>
            </a:r>
            <a:endParaRPr lang="en-GB" dirty="0">
              <a:latin typeface="Lucida Handwriting" panose="030101010101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House of Commons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784" y="1844824"/>
            <a:ext cx="4243184" cy="4517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932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Visit of the </a:t>
            </a:r>
            <a:r>
              <a:rPr lang="en-GB" dirty="0" err="1" smtClean="0"/>
              <a:t>Rt</a:t>
            </a:r>
            <a:r>
              <a:rPr lang="en-GB" dirty="0" smtClean="0"/>
              <a:t> Hon Nick Gibb, Minister of state for school standards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364" y="2667000"/>
            <a:ext cx="6854735" cy="3332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4900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440" y="404664"/>
            <a:ext cx="7620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en-GB" dirty="0" smtClean="0"/>
              <a:t>What is NWJS like?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772816"/>
            <a:ext cx="7115696" cy="4104456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2600" dirty="0"/>
              <a:t>We are a friendly school, with a calm atmosphere 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2600" dirty="0"/>
              <a:t>We positively reinforce and model the highest standards of behaviour 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2600" dirty="0"/>
              <a:t>We have an experienced staff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2600" dirty="0"/>
              <a:t>We value all our pupils and are committed to ensuring that they all achieve their potential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2600" dirty="0"/>
              <a:t>We want to engage and work in partnership with parents, because you know your children best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2600" dirty="0"/>
              <a:t>We aim to provide a stimulating learning environment that gives all children access to a broad and balanced curriculum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Promoting positive mental health</a:t>
            </a:r>
            <a:endParaRPr lang="en-GB" dirty="0"/>
          </a:p>
        </p:txBody>
      </p:sp>
      <p:pic>
        <p:nvPicPr>
          <p:cNvPr id="17" name="Content Placeholder 1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809" y="2667000"/>
            <a:ext cx="5923845" cy="3332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72437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Financial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060848"/>
            <a:ext cx="7704667" cy="3332816"/>
          </a:xfrm>
        </p:spPr>
        <p:txBody>
          <a:bodyPr/>
          <a:lstStyle/>
          <a:p>
            <a:r>
              <a:rPr lang="en-GB" dirty="0" smtClean="0"/>
              <a:t>£21,000 invested in Maths Whizz</a:t>
            </a:r>
          </a:p>
          <a:p>
            <a:r>
              <a:rPr lang="en-GB" dirty="0" smtClean="0"/>
              <a:t>£150,000 invested in the swimming pool</a:t>
            </a:r>
          </a:p>
          <a:p>
            <a:r>
              <a:rPr lang="en-GB" dirty="0" smtClean="0"/>
              <a:t>£1,000,000 investment in the school building</a:t>
            </a:r>
          </a:p>
          <a:p>
            <a:r>
              <a:rPr lang="en-GB" dirty="0" smtClean="0"/>
              <a:t>£12,000 maintenance for the woodland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768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8811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 descr="C:\Users\christina\Desktop\toad schoo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427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Financial information; 5 year projection</a:t>
            </a:r>
            <a:endParaRPr lang="en-GB" dirty="0"/>
          </a:p>
        </p:txBody>
      </p:sp>
      <p:graphicFrame>
        <p:nvGraphicFramePr>
          <p:cNvPr id="4" name="incexp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8798059"/>
              </p:ext>
            </p:extLst>
          </p:nvPr>
        </p:nvGraphicFramePr>
        <p:xfrm>
          <a:off x="982663" y="2204864"/>
          <a:ext cx="7704137" cy="37942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0546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can you help the school financially?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348880"/>
            <a:ext cx="7704667" cy="3332816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We are not asking parents for annual financial support, therefore:</a:t>
            </a:r>
          </a:p>
          <a:p>
            <a:r>
              <a:rPr lang="en-GB" dirty="0" smtClean="0"/>
              <a:t>Pay a contribution for all trips and events</a:t>
            </a:r>
          </a:p>
          <a:p>
            <a:r>
              <a:rPr lang="en-GB" dirty="0" smtClean="0"/>
              <a:t>Communicate any difficulty with payments to the school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8966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2018 SATs results</a:t>
            </a:r>
            <a:br>
              <a:rPr lang="en-GB" dirty="0" smtClean="0"/>
            </a:br>
            <a:r>
              <a:rPr lang="en-GB" sz="2400" dirty="0" smtClean="0"/>
              <a:t>% of children achieving expected standard in Reading, Writing and Mathematics</a:t>
            </a:r>
            <a:endParaRPr lang="en-GB" sz="2400" dirty="0"/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1306039"/>
              </p:ext>
            </p:extLst>
          </p:nvPr>
        </p:nvGraphicFramePr>
        <p:xfrm>
          <a:off x="1004728" y="2564904"/>
          <a:ext cx="7704137" cy="33321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3797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2018 SATs results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2400" dirty="0" smtClean="0"/>
              <a:t>% </a:t>
            </a:r>
            <a:r>
              <a:rPr lang="en-GB" sz="2400" dirty="0"/>
              <a:t>of children achieving </a:t>
            </a:r>
            <a:r>
              <a:rPr lang="en-GB" sz="2400" dirty="0" smtClean="0"/>
              <a:t>the higher standard in </a:t>
            </a:r>
            <a:r>
              <a:rPr lang="en-GB" sz="2400" dirty="0"/>
              <a:t>Reading, Writing and Mathematics</a:t>
            </a:r>
          </a:p>
        </p:txBody>
      </p:sp>
      <p:graphicFrame>
        <p:nvGraphicFramePr>
          <p:cNvPr id="4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1218058"/>
              </p:ext>
            </p:extLst>
          </p:nvPr>
        </p:nvGraphicFramePr>
        <p:xfrm>
          <a:off x="982663" y="2564904"/>
          <a:ext cx="7704137" cy="33321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6841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764704"/>
            <a:ext cx="7620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en-GB" dirty="0" smtClean="0"/>
              <a:t>2018 SATs results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7334702"/>
              </p:ext>
            </p:extLst>
          </p:nvPr>
        </p:nvGraphicFramePr>
        <p:xfrm>
          <a:off x="1403350" y="1628775"/>
          <a:ext cx="7044234" cy="45365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2018 SATs </a:t>
            </a:r>
            <a:r>
              <a:rPr lang="en-GB" dirty="0"/>
              <a:t>results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9706277"/>
              </p:ext>
            </p:extLst>
          </p:nvPr>
        </p:nvGraphicFramePr>
        <p:xfrm>
          <a:off x="982663" y="1916832"/>
          <a:ext cx="7704137" cy="40823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3422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Secondary School Places 2018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3447599"/>
              </p:ext>
            </p:extLst>
          </p:nvPr>
        </p:nvGraphicFramePr>
        <p:xfrm>
          <a:off x="1043608" y="2060848"/>
          <a:ext cx="7704856" cy="4055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0117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616" y="980728"/>
            <a:ext cx="6965245" cy="102724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Attendance 2017-2018: 97.0%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3688" y="2348880"/>
            <a:ext cx="6196405" cy="25922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/>
              <a:t>In order to ensure that children are making progress and achieving to a high standard, it is essential that we have high levels of attendance, and that these levels are rigorously </a:t>
            </a:r>
            <a:r>
              <a:rPr lang="en-GB" sz="2800" dirty="0" smtClean="0"/>
              <a:t>monitored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964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Absence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4888235"/>
              </p:ext>
            </p:extLst>
          </p:nvPr>
        </p:nvGraphicFramePr>
        <p:xfrm>
          <a:off x="982663" y="1916832"/>
          <a:ext cx="7909817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07457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can I do to ensure that my child makes progress?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9672" y="2348880"/>
            <a:ext cx="6196405" cy="4509120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Bring your child into school before a medical appointment to be registered, and bring them back</a:t>
            </a:r>
          </a:p>
          <a:p>
            <a:r>
              <a:rPr lang="en-GB" dirty="0" smtClean="0"/>
              <a:t>If you need to take your child out of school early, please try to do so after 1.15pm</a:t>
            </a:r>
          </a:p>
          <a:p>
            <a:r>
              <a:rPr lang="en-GB" dirty="0" smtClean="0"/>
              <a:t>Ensure that your child has enough sleep and enough play</a:t>
            </a:r>
          </a:p>
          <a:p>
            <a:r>
              <a:rPr lang="en-GB" dirty="0" smtClean="0"/>
              <a:t>Limit time on electronic devices</a:t>
            </a:r>
          </a:p>
          <a:p>
            <a:r>
              <a:rPr lang="en-GB" dirty="0" smtClean="0"/>
              <a:t>Do not take your child on holiday during term time (13 weeks per year plus Bank Holidays)</a:t>
            </a:r>
          </a:p>
          <a:p>
            <a:r>
              <a:rPr lang="en-GB" dirty="0" smtClean="0"/>
              <a:t>Support the work of the school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872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099591"/>
          </a:xfrm>
        </p:spPr>
        <p:txBody>
          <a:bodyPr/>
          <a:lstStyle/>
          <a:p>
            <a:r>
              <a:rPr lang="en-GB" dirty="0" smtClean="0"/>
              <a:t>Homework</a:t>
            </a:r>
            <a:endParaRPr lang="en-GB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4175212"/>
              </p:ext>
            </p:extLst>
          </p:nvPr>
        </p:nvGraphicFramePr>
        <p:xfrm>
          <a:off x="982663" y="1556792"/>
          <a:ext cx="7704137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091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1027242"/>
          </a:xfrm>
        </p:spPr>
        <p:txBody>
          <a:bodyPr/>
          <a:lstStyle/>
          <a:p>
            <a:r>
              <a:rPr lang="en-GB" dirty="0" smtClean="0"/>
              <a:t>Parental concern flowchart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82" y="1727220"/>
            <a:ext cx="7640642" cy="41595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99592" y="5229200"/>
            <a:ext cx="2520280" cy="58477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1600" dirty="0" smtClean="0"/>
              <a:t>Stages 1&amp;2 are dealt with by the Class Teacher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57509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en-GB" dirty="0" smtClean="0"/>
              <a:t>When you have concerns…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1" y="1988840"/>
            <a:ext cx="7992889" cy="46085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/>
              <a:t>In the first instance, please raise your concerns with the Class Teacher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 smtClean="0"/>
              <a:t>All </a:t>
            </a:r>
            <a:r>
              <a:rPr lang="en-GB" dirty="0"/>
              <a:t>Class Teachers are willing to meet with parents after school, so please book an appointment when necessary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The </a:t>
            </a:r>
            <a:r>
              <a:rPr lang="en-GB" dirty="0" err="1"/>
              <a:t>Headteacher</a:t>
            </a:r>
            <a:r>
              <a:rPr lang="en-GB" dirty="0"/>
              <a:t> and Deputy </a:t>
            </a:r>
            <a:r>
              <a:rPr lang="en-GB" dirty="0" err="1"/>
              <a:t>Headteacher</a:t>
            </a:r>
            <a:r>
              <a:rPr lang="en-GB" dirty="0"/>
              <a:t> are available to speak to each morning, and will pass information to the Class Teacher or the school office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If you want to contact the Class Teacher, Deputy Headteacher or the Headteacher by </a:t>
            </a:r>
            <a:r>
              <a:rPr lang="en-GB" dirty="0" smtClean="0"/>
              <a:t>email</a:t>
            </a:r>
            <a:r>
              <a:rPr lang="en-GB" dirty="0"/>
              <a:t>, please do so at admin@nascotwoodjm.herts.sch.uk </a:t>
            </a:r>
            <a:r>
              <a:rPr lang="en-GB" dirty="0" smtClean="0"/>
              <a:t>or contact them by telephoning the school office on 01923 238784</a:t>
            </a:r>
            <a:endParaRPr lang="en-GB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32" y="764704"/>
            <a:ext cx="6965245" cy="64807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smtClean="0"/>
              <a:t>What can you expect from us?</a:t>
            </a:r>
            <a:endParaRPr lang="en-GB" dirty="0"/>
          </a:p>
        </p:txBody>
      </p:sp>
      <p:sp>
        <p:nvSpPr>
          <p:cNvPr id="30722" name="Content Placeholder 2"/>
          <p:cNvSpPr>
            <a:spLocks noGrp="1"/>
          </p:cNvSpPr>
          <p:nvPr>
            <p:ph idx="1"/>
          </p:nvPr>
        </p:nvSpPr>
        <p:spPr>
          <a:xfrm>
            <a:off x="1331640" y="1556792"/>
            <a:ext cx="7488832" cy="511256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We will behave in a professional manner</a:t>
            </a:r>
          </a:p>
          <a:p>
            <a:pPr>
              <a:defRPr/>
            </a:pPr>
            <a:r>
              <a:rPr lang="en-GB" dirty="0"/>
              <a:t>We will always treat you with respect and courtesy</a:t>
            </a:r>
          </a:p>
          <a:p>
            <a:pPr>
              <a:defRPr/>
            </a:pPr>
            <a:r>
              <a:rPr lang="en-GB" dirty="0"/>
              <a:t>We will maintain confidentiality and never discuss your child with anyone else</a:t>
            </a:r>
          </a:p>
          <a:p>
            <a:pPr>
              <a:spcAft>
                <a:spcPts val="0"/>
              </a:spcAft>
              <a:defRPr/>
            </a:pPr>
            <a:r>
              <a:rPr lang="en-US" dirty="0"/>
              <a:t>We often respond to an initial concern within 24 hours, but will always respond within 3-5 working days after the concern has been raised/received</a:t>
            </a:r>
            <a:endParaRPr lang="en-GB" dirty="0"/>
          </a:p>
          <a:p>
            <a:pPr>
              <a:defRPr/>
            </a:pPr>
            <a:r>
              <a:rPr lang="en-GB" dirty="0"/>
              <a:t>We will investigate your concerns and work hard to find a solution that is effective</a:t>
            </a:r>
          </a:p>
          <a:p>
            <a:pPr>
              <a:defRPr/>
            </a:pPr>
            <a:r>
              <a:rPr lang="en-GB" dirty="0"/>
              <a:t>We will communicate your concerns, when appropriate, to other members of staff </a:t>
            </a:r>
          </a:p>
          <a:p>
            <a:endParaRPr lang="en-GB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What can you expect from us?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5656" y="1916832"/>
            <a:ext cx="6840760" cy="4464496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en-GB" dirty="0"/>
              <a:t>We will supply you with information about your child’s progress at the Autumn Term Parent’s </a:t>
            </a:r>
            <a:r>
              <a:rPr lang="en-GB" dirty="0" smtClean="0"/>
              <a:t>consultation evening</a:t>
            </a:r>
            <a:r>
              <a:rPr lang="en-GB" dirty="0"/>
              <a:t>, the Spring Term Annual Report and the Summer Term </a:t>
            </a:r>
            <a:r>
              <a:rPr lang="en-GB" dirty="0" smtClean="0"/>
              <a:t>Parent’s consultation afternoon</a:t>
            </a:r>
            <a:endParaRPr lang="en-GB" dirty="0"/>
          </a:p>
          <a:p>
            <a:pPr lvl="0">
              <a:defRPr/>
            </a:pPr>
            <a:r>
              <a:rPr lang="en-GB" dirty="0" smtClean="0"/>
              <a:t>If </a:t>
            </a:r>
            <a:r>
              <a:rPr lang="en-GB" dirty="0"/>
              <a:t>you have concerns about your child’s progress at any other time of the year, we will provide you with the most up to date information</a:t>
            </a:r>
          </a:p>
          <a:p>
            <a:pPr lvl="0">
              <a:defRPr/>
            </a:pPr>
            <a:r>
              <a:rPr lang="en-GB" dirty="0"/>
              <a:t>We will contact you if we have any concerns about your child, and identify ways that we can help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2250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620000" cy="1425575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smtClean="0"/>
              <a:t>What will we provide for the children?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3648" y="1916832"/>
            <a:ext cx="7620000" cy="4248472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GB" sz="2200" dirty="0"/>
              <a:t>A happy and nurturing environment </a:t>
            </a:r>
          </a:p>
          <a:p>
            <a:pPr>
              <a:defRPr/>
            </a:pPr>
            <a:r>
              <a:rPr lang="en-GB" sz="2200" dirty="0"/>
              <a:t>A broad and balanced curriculum</a:t>
            </a:r>
          </a:p>
          <a:p>
            <a:pPr>
              <a:defRPr/>
            </a:pPr>
            <a:r>
              <a:rPr lang="en-GB" sz="2200" dirty="0"/>
              <a:t>A community where they will be listened to, and their opinions respected</a:t>
            </a:r>
          </a:p>
          <a:p>
            <a:pPr>
              <a:defRPr/>
            </a:pPr>
            <a:r>
              <a:rPr lang="en-GB" sz="2200" dirty="0"/>
              <a:t>An inclusive school, where diversity is valued</a:t>
            </a:r>
          </a:p>
          <a:p>
            <a:pPr>
              <a:defRPr/>
            </a:pPr>
            <a:r>
              <a:rPr lang="en-GB" sz="2200" dirty="0"/>
              <a:t>A positive learning environment with an emphasis on challenge</a:t>
            </a:r>
          </a:p>
          <a:p>
            <a:pPr>
              <a:defRPr/>
            </a:pPr>
            <a:r>
              <a:rPr lang="en-GB" sz="2200" dirty="0"/>
              <a:t>High expectations and aspiration for the future for all children</a:t>
            </a:r>
          </a:p>
          <a:p>
            <a:pPr>
              <a:defRPr/>
            </a:pPr>
            <a:r>
              <a:rPr lang="en-GB" sz="2200" dirty="0"/>
              <a:t>A model of behaviour</a:t>
            </a:r>
          </a:p>
          <a:p>
            <a:pPr>
              <a:defRPr/>
            </a:pPr>
            <a:r>
              <a:rPr lang="en-GB" sz="2200" dirty="0"/>
              <a:t>Positive praise and encouragement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What will we expect from you?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060848"/>
            <a:ext cx="7910347" cy="4176464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1900" dirty="0" smtClean="0"/>
              <a:t>Courteous, calm and measured behaviour at all times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900" dirty="0" smtClean="0"/>
              <a:t>Parents </a:t>
            </a:r>
            <a:r>
              <a:rPr lang="en-GB" sz="1900" dirty="0"/>
              <a:t>should ensure that children complete their </a:t>
            </a:r>
            <a:r>
              <a:rPr lang="en-GB" sz="1900" dirty="0" smtClean="0"/>
              <a:t>home learning </a:t>
            </a:r>
            <a:r>
              <a:rPr lang="en-GB" sz="1900" dirty="0"/>
              <a:t>each week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900" dirty="0"/>
              <a:t>Members of staff and/or the school should not be discussed on social media </a:t>
            </a:r>
            <a:r>
              <a:rPr lang="en-GB" sz="1900" dirty="0" smtClean="0"/>
              <a:t>sites, including class </a:t>
            </a:r>
            <a:r>
              <a:rPr lang="en-GB" sz="1900" dirty="0" err="1" smtClean="0"/>
              <a:t>whatsapp</a:t>
            </a:r>
            <a:r>
              <a:rPr lang="en-GB" sz="1900" dirty="0" smtClean="0"/>
              <a:t> groups</a:t>
            </a:r>
            <a:endParaRPr lang="en-GB" sz="1900" dirty="0"/>
          </a:p>
          <a:p>
            <a:pPr fontAlgn="auto">
              <a:spcAft>
                <a:spcPts val="0"/>
              </a:spcAft>
              <a:defRPr/>
            </a:pPr>
            <a:r>
              <a:rPr lang="en-GB" sz="1900" dirty="0"/>
              <a:t>Parents should  take time to read communication sent from the </a:t>
            </a:r>
            <a:r>
              <a:rPr lang="en-GB" sz="1900" dirty="0" smtClean="0"/>
              <a:t>school </a:t>
            </a:r>
            <a:r>
              <a:rPr lang="en-GB" sz="1900" dirty="0"/>
              <a:t>e.g. newsletter, </a:t>
            </a:r>
            <a:r>
              <a:rPr lang="en-GB" sz="1900" dirty="0" smtClean="0"/>
              <a:t>letters on the school’s website</a:t>
            </a:r>
            <a:endParaRPr lang="en-GB" sz="1900" dirty="0"/>
          </a:p>
          <a:p>
            <a:pPr fontAlgn="auto">
              <a:spcAft>
                <a:spcPts val="0"/>
              </a:spcAft>
              <a:defRPr/>
            </a:pPr>
            <a:r>
              <a:rPr lang="en-GB" sz="1900" dirty="0"/>
              <a:t>Parents will be expected to financially contribute to school trips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900" dirty="0"/>
              <a:t>Parents will be asked to complete Parent view </a:t>
            </a:r>
            <a:r>
              <a:rPr lang="en-GB" sz="1900" dirty="0" smtClean="0"/>
              <a:t>or a parent questionnaire annually </a:t>
            </a:r>
            <a:r>
              <a:rPr lang="en-GB" sz="1900" dirty="0"/>
              <a:t>(parentview.ofsted.gov.uk)</a:t>
            </a:r>
          </a:p>
        </p:txBody>
      </p:sp>
    </p:spTree>
    <p:extLst>
      <p:ext uri="{BB962C8B-B14F-4D97-AF65-F5344CB8AC3E}">
        <p14:creationId xmlns:p14="http://schemas.microsoft.com/office/powerpoint/2010/main" val="169685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smtClean="0"/>
              <a:t>What will we expect from you? 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9631" y="1916832"/>
            <a:ext cx="6828681" cy="4104556"/>
          </a:xfrm>
        </p:spPr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2800" dirty="0"/>
              <a:t>All members of staff must be treated with respect and courtesy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2800" dirty="0"/>
              <a:t>Concerns, queries and complaints should be raised in the first instance with the Class Teacher, and then, if necessary with a member of the Senior Leadership Team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2800" dirty="0"/>
              <a:t>The school must be given time to deal with your concern and find a solution that is effective. We may not find that solution at the first attempt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2800" dirty="0"/>
              <a:t>Ensure that your child attends school every day and arrives promptly 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2800" dirty="0"/>
              <a:t>Ensure that your child wears the correct uniform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2800" dirty="0"/>
              <a:t>Parents must not admonish children on the school site who are not their own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Essential Reading for Parents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1421906"/>
              </p:ext>
            </p:extLst>
          </p:nvPr>
        </p:nvGraphicFramePr>
        <p:xfrm>
          <a:off x="1115616" y="1988840"/>
          <a:ext cx="7488832" cy="3888434"/>
        </p:xfrm>
        <a:graphic>
          <a:graphicData uri="http://schemas.openxmlformats.org/drawingml/2006/table">
            <a:tbl>
              <a:tblPr firstRow="1" firstCol="1" bandRow="1"/>
              <a:tblGrid>
                <a:gridCol w="1457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78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830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11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Document</a:t>
                      </a:r>
                      <a:endParaRPr lang="en-GB" sz="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Where do I find it?</a:t>
                      </a:r>
                      <a:endParaRPr lang="en-GB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How often should I read it?</a:t>
                      </a:r>
                      <a:endParaRPr lang="en-GB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0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Behaviour Policy</a:t>
                      </a:r>
                      <a:endParaRPr lang="en-GB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Brochure/School website</a:t>
                      </a:r>
                      <a:endParaRPr lang="en-GB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When my child starts at </a:t>
                      </a:r>
                      <a:r>
                        <a:rPr lang="en-GB" sz="1000" dirty="0" err="1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Nascot</a:t>
                      </a:r>
                      <a:r>
                        <a:rPr lang="en-GB" sz="1000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 Wood Junior School/when necessary</a:t>
                      </a:r>
                      <a:endParaRPr lang="en-GB" sz="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40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Home-School Agreement</a:t>
                      </a:r>
                      <a:endParaRPr lang="en-GB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Brochure</a:t>
                      </a:r>
                      <a:endParaRPr lang="en-GB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When my child starts at Nascot Wood Junior School/when necessary</a:t>
                      </a:r>
                      <a:endParaRPr lang="en-GB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27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This week’s learning</a:t>
                      </a:r>
                      <a:endParaRPr lang="en-GB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School website in appropriate class </a:t>
                      </a:r>
                      <a:r>
                        <a:rPr lang="en-GB" sz="1000" dirty="0" smtClean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section, updated during PPA</a:t>
                      </a:r>
                      <a:endParaRPr lang="en-GB" sz="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 smtClean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Weekly (Tuesday: Year 3, Wednesday: Year 4, Thursday: Year 5, Friday: Year 6)</a:t>
                      </a:r>
                      <a:endParaRPr lang="en-GB" sz="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0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School newsletter</a:t>
                      </a:r>
                      <a:endParaRPr lang="en-GB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School website/email</a:t>
                      </a:r>
                      <a:endParaRPr lang="en-GB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GB" sz="1000" kern="1200" dirty="0" smtClean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Monthly</a:t>
                      </a:r>
                      <a:endParaRPr lang="en-GB" sz="1000" kern="1200" dirty="0">
                        <a:solidFill>
                          <a:srgbClr val="1F497D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0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Reading records</a:t>
                      </a:r>
                      <a:endParaRPr lang="en-GB" sz="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School bag</a:t>
                      </a:r>
                      <a:endParaRPr lang="en-GB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Daily and signed weekly</a:t>
                      </a:r>
                      <a:endParaRPr lang="en-GB" sz="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40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 err="1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Headteacher’s</a:t>
                      </a:r>
                      <a:r>
                        <a:rPr lang="en-GB" sz="1000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000" dirty="0" smtClean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termly </a:t>
                      </a:r>
                      <a:r>
                        <a:rPr lang="en-GB" sz="1000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report</a:t>
                      </a:r>
                      <a:endParaRPr lang="en-GB" sz="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GB" sz="1000" kern="1200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School website</a:t>
                      </a: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GB" sz="1000" kern="1200" dirty="0" smtClean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Termly</a:t>
                      </a:r>
                      <a:endParaRPr lang="en-GB" sz="1000" kern="1200" dirty="0">
                        <a:solidFill>
                          <a:srgbClr val="1F497D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40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Children’s annual reports</a:t>
                      </a:r>
                      <a:endParaRPr lang="en-GB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Hard copy </a:t>
                      </a:r>
                      <a:endParaRPr lang="en-GB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Spring term</a:t>
                      </a:r>
                      <a:endParaRPr lang="en-GB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40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School website</a:t>
                      </a:r>
                      <a:endParaRPr lang="en-GB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i="1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</a:rPr>
                        <a:t>www.nascotwoodjm.herts.sch.uk</a:t>
                      </a:r>
                      <a:endParaRPr lang="en-GB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Weekly</a:t>
                      </a:r>
                      <a:endParaRPr lang="en-GB" sz="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808" marR="478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863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Must read…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84121" y="2667000"/>
            <a:ext cx="4701221" cy="333216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317380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188640"/>
            <a:ext cx="6264507" cy="955575"/>
          </a:xfrm>
        </p:spPr>
        <p:txBody>
          <a:bodyPr/>
          <a:lstStyle/>
          <a:p>
            <a:r>
              <a:rPr lang="en-GB" dirty="0" smtClean="0"/>
              <a:t>                   Must read…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7169" t="20911" r="37299" b="14242"/>
          <a:stretch/>
        </p:blipFill>
        <p:spPr>
          <a:xfrm rot="1362126">
            <a:off x="845437" y="1109650"/>
            <a:ext cx="2506421" cy="3580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/>
          <p:nvPr/>
        </p:nvPicPr>
        <p:blipFill rotWithShape="1">
          <a:blip r:embed="rId3"/>
          <a:srcRect l="37312" t="19827" r="36944" b="14538"/>
          <a:stretch/>
        </p:blipFill>
        <p:spPr bwMode="auto">
          <a:xfrm rot="1424307">
            <a:off x="3176512" y="1544911"/>
            <a:ext cx="2679751" cy="37377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/>
          <p:cNvPicPr/>
          <p:nvPr/>
        </p:nvPicPr>
        <p:blipFill rotWithShape="1">
          <a:blip r:embed="rId4"/>
          <a:srcRect l="37379" t="20630" r="36843" b="14691"/>
          <a:stretch/>
        </p:blipFill>
        <p:spPr bwMode="auto">
          <a:xfrm rot="1471205">
            <a:off x="5654661" y="1958749"/>
            <a:ext cx="2748197" cy="37325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30714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School Website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476" y="2667000"/>
            <a:ext cx="6570511" cy="3332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5509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105600" cy="108009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smtClean="0"/>
              <a:t>What will we expect from the children?</a:t>
            </a:r>
            <a:endParaRPr lang="en-GB" dirty="0"/>
          </a:p>
        </p:txBody>
      </p:sp>
      <p:sp>
        <p:nvSpPr>
          <p:cNvPr id="36866" name="Content Placeholder 2"/>
          <p:cNvSpPr>
            <a:spLocks noGrp="1"/>
          </p:cNvSpPr>
          <p:nvPr>
            <p:ph idx="1"/>
          </p:nvPr>
        </p:nvSpPr>
        <p:spPr>
          <a:xfrm>
            <a:off x="1043607" y="1844675"/>
            <a:ext cx="7044705" cy="4248621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GB" sz="2000" dirty="0"/>
              <a:t>Do their best</a:t>
            </a:r>
          </a:p>
          <a:p>
            <a:pPr>
              <a:defRPr/>
            </a:pPr>
            <a:r>
              <a:rPr lang="en-GB" sz="2000" dirty="0"/>
              <a:t>Behave with respect and fairness to all</a:t>
            </a:r>
          </a:p>
          <a:p>
            <a:pPr>
              <a:defRPr/>
            </a:pPr>
            <a:r>
              <a:rPr lang="en-GB" sz="2000" dirty="0"/>
              <a:t>Be kind and helpful</a:t>
            </a:r>
          </a:p>
          <a:p>
            <a:pPr>
              <a:defRPr/>
            </a:pPr>
            <a:r>
              <a:rPr lang="en-GB" sz="2000" dirty="0"/>
              <a:t>Tell the truth</a:t>
            </a:r>
          </a:p>
          <a:p>
            <a:pPr>
              <a:defRPr/>
            </a:pPr>
            <a:r>
              <a:rPr lang="en-GB" sz="2000" dirty="0"/>
              <a:t>Let their Class Teacher or Teaching Assistant know if they have any worries</a:t>
            </a:r>
          </a:p>
          <a:p>
            <a:pPr>
              <a:defRPr/>
            </a:pPr>
            <a:r>
              <a:rPr lang="en-GB" sz="2000" dirty="0"/>
              <a:t>Take all letters home </a:t>
            </a:r>
          </a:p>
          <a:p>
            <a:pPr>
              <a:defRPr/>
            </a:pPr>
            <a:r>
              <a:rPr lang="en-GB" sz="2000" dirty="0"/>
              <a:t>Keep the school clean and tidy</a:t>
            </a:r>
          </a:p>
          <a:p>
            <a:pPr>
              <a:defRPr/>
            </a:pPr>
            <a:r>
              <a:rPr lang="en-GB" sz="2000" dirty="0"/>
              <a:t>Respect all equipment</a:t>
            </a:r>
          </a:p>
          <a:p>
            <a:pPr>
              <a:defRPr/>
            </a:pPr>
            <a:r>
              <a:rPr lang="en-GB" sz="2000" dirty="0"/>
              <a:t>Follow safety procedures</a:t>
            </a:r>
          </a:p>
          <a:p>
            <a:endParaRPr lang="en-GB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Year 3 2019/20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Willow and Holly </a:t>
            </a:r>
          </a:p>
          <a:p>
            <a:r>
              <a:rPr lang="en-GB" dirty="0" smtClean="0"/>
              <a:t>Miss Derbyshire, Mrs Keane </a:t>
            </a:r>
          </a:p>
          <a:p>
            <a:r>
              <a:rPr lang="en-GB" dirty="0" smtClean="0"/>
              <a:t>Classes will be mixed by </a:t>
            </a:r>
            <a:r>
              <a:rPr lang="en-GB" dirty="0" err="1" smtClean="0"/>
              <a:t>Nascot</a:t>
            </a:r>
            <a:r>
              <a:rPr lang="en-GB" dirty="0" smtClean="0"/>
              <a:t> Wood Infants School, based on a balance of girls and boys, SEND and EAL</a:t>
            </a:r>
          </a:p>
          <a:p>
            <a:r>
              <a:rPr lang="en-GB" dirty="0" smtClean="0"/>
              <a:t>You will receive an information letter on Tuesday 10</a:t>
            </a:r>
            <a:r>
              <a:rPr lang="en-GB" baseline="30000" dirty="0" smtClean="0"/>
              <a:t>th</a:t>
            </a:r>
            <a:r>
              <a:rPr lang="en-GB" dirty="0" smtClean="0"/>
              <a:t> July</a:t>
            </a:r>
          </a:p>
          <a:p>
            <a:r>
              <a:rPr lang="en-GB" dirty="0" smtClean="0"/>
              <a:t>Please drop in after school to meet your child’s Class Teacher should you wish to</a:t>
            </a:r>
          </a:p>
        </p:txBody>
      </p:sp>
    </p:spTree>
    <p:extLst>
      <p:ext uri="{BB962C8B-B14F-4D97-AF65-F5344CB8AC3E}">
        <p14:creationId xmlns:p14="http://schemas.microsoft.com/office/powerpoint/2010/main" val="78180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8189" y="33327"/>
            <a:ext cx="7704667" cy="1981200"/>
          </a:xfrm>
        </p:spPr>
        <p:txBody>
          <a:bodyPr/>
          <a:lstStyle/>
          <a:p>
            <a:r>
              <a:rPr lang="en-GB" dirty="0" smtClean="0"/>
              <a:t>Our curriculum offer</a:t>
            </a:r>
            <a:endParaRPr lang="en-GB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9165424"/>
              </p:ext>
            </p:extLst>
          </p:nvPr>
        </p:nvGraphicFramePr>
        <p:xfrm>
          <a:off x="982663" y="1844824"/>
          <a:ext cx="7909817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1614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369" y="-111943"/>
            <a:ext cx="4540237" cy="34563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72876">
            <a:off x="4683076" y="531674"/>
            <a:ext cx="4536504" cy="37012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1876" y="3519405"/>
            <a:ext cx="3096345" cy="35618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39752" y="1712482"/>
            <a:ext cx="3517699" cy="27966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962" y="4509120"/>
            <a:ext cx="2992889" cy="22446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2673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Tempest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7314" y="2348880"/>
            <a:ext cx="3774304" cy="28307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73694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980728"/>
            <a:ext cx="8082644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9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Behaviour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1988840"/>
            <a:ext cx="7704667" cy="4010976"/>
          </a:xfrm>
        </p:spPr>
        <p:txBody>
          <a:bodyPr>
            <a:normAutofit/>
          </a:bodyPr>
          <a:lstStyle/>
          <a:p>
            <a:r>
              <a:rPr lang="en-GB" dirty="0" smtClean="0"/>
              <a:t>Behaviour at this school is described by the Local Authority as outstanding</a:t>
            </a:r>
          </a:p>
          <a:p>
            <a:r>
              <a:rPr lang="en-GB" dirty="0" smtClean="0"/>
              <a:t>We set high standards, and the children respond with behaviour that is predominantly exemplary</a:t>
            </a:r>
          </a:p>
          <a:p>
            <a:r>
              <a:rPr lang="en-GB" dirty="0" smtClean="0"/>
              <a:t>The high standards of behaviour enable us to give the children opportunities and a certain amount of freedom</a:t>
            </a:r>
          </a:p>
          <a:p>
            <a:r>
              <a:rPr lang="en-GB" dirty="0" smtClean="0"/>
              <a:t>We try to always use a restorative approach (Hertfordshire STEPS)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595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en-GB" dirty="0" smtClean="0"/>
              <a:t>Behaviour (Rewards)</a:t>
            </a:r>
            <a:endParaRPr lang="en-GB" dirty="0"/>
          </a:p>
        </p:txBody>
      </p:sp>
      <p:sp>
        <p:nvSpPr>
          <p:cNvPr id="4403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defRPr/>
            </a:pPr>
            <a:r>
              <a:rPr lang="en-GB" sz="2800" dirty="0"/>
              <a:t>Positive reinforcement, praise, reward stickers &amp; post its</a:t>
            </a:r>
          </a:p>
          <a:p>
            <a:pPr>
              <a:defRPr/>
            </a:pPr>
            <a:r>
              <a:rPr lang="en-GB" sz="2800" dirty="0"/>
              <a:t>House points</a:t>
            </a:r>
          </a:p>
          <a:p>
            <a:pPr>
              <a:defRPr/>
            </a:pPr>
            <a:r>
              <a:rPr lang="en-GB" sz="2800" dirty="0"/>
              <a:t>Achievement assembly</a:t>
            </a:r>
          </a:p>
          <a:p>
            <a:pPr>
              <a:defRPr/>
            </a:pPr>
            <a:r>
              <a:rPr lang="en-GB" sz="2800" dirty="0"/>
              <a:t>Golden Time</a:t>
            </a:r>
          </a:p>
          <a:p>
            <a:pPr>
              <a:defRPr/>
            </a:pPr>
            <a:r>
              <a:rPr lang="en-GB" sz="2800" dirty="0"/>
              <a:t>Gold Book award </a:t>
            </a:r>
          </a:p>
          <a:p>
            <a:pPr>
              <a:defRPr/>
            </a:pPr>
            <a:r>
              <a:rPr lang="en-GB" sz="2800" dirty="0"/>
              <a:t>Golden tea party</a:t>
            </a:r>
          </a:p>
          <a:p>
            <a:pPr>
              <a:defRPr/>
            </a:pPr>
            <a:r>
              <a:rPr lang="en-GB" sz="2800" dirty="0"/>
              <a:t>Achievement trophy</a:t>
            </a:r>
          </a:p>
          <a:p>
            <a:pPr>
              <a:defRPr/>
            </a:pPr>
            <a:r>
              <a:rPr lang="en-GB" sz="2800" dirty="0"/>
              <a:t>Head and Deputy Head teacher's awards </a:t>
            </a:r>
          </a:p>
          <a:p>
            <a:pPr>
              <a:defRPr/>
            </a:pPr>
            <a:r>
              <a:rPr lang="en-GB" sz="2800" dirty="0"/>
              <a:t>Star of the week</a:t>
            </a:r>
          </a:p>
          <a:p>
            <a:endParaRPr lang="en-GB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616" y="836712"/>
            <a:ext cx="6965245" cy="1202485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en-GB" dirty="0" smtClean="0"/>
              <a:t>Behaviour (Sanctions)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1680" y="1988840"/>
            <a:ext cx="5892577" cy="3888432"/>
          </a:xfrm>
        </p:spPr>
        <p:txBody>
          <a:bodyPr rtlCol="0">
            <a:normAutofit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GB" dirty="0"/>
              <a:t>The Behaviour sanctions are </a:t>
            </a:r>
            <a:r>
              <a:rPr lang="en-GB" dirty="0" smtClean="0"/>
              <a:t>levelled 1-5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GB" dirty="0" smtClean="0"/>
              <a:t>Level 1 is relatively low level for example, talking in class or being unkind to someone else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GB" dirty="0" smtClean="0"/>
              <a:t>Level 4 and 5 are serious, and a Level 4 behaviour letter will be sent to parents to inform them of the incident that has taken place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GB" dirty="0" smtClean="0"/>
              <a:t>Level 5 behaviour may result in a fixed term or permanent exclusion</a:t>
            </a: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dirty="0" smtClean="0"/>
              <a:t>Accidents at school</a:t>
            </a:r>
            <a:endParaRPr lang="en-GB" dirty="0"/>
          </a:p>
        </p:txBody>
      </p:sp>
      <p:sp>
        <p:nvSpPr>
          <p:cNvPr id="38914" name="Content Placeholder 2"/>
          <p:cNvSpPr>
            <a:spLocks noGrp="1"/>
          </p:cNvSpPr>
          <p:nvPr>
            <p:ph idx="1"/>
          </p:nvPr>
        </p:nvSpPr>
        <p:spPr>
          <a:xfrm>
            <a:off x="1463040" y="1844824"/>
            <a:ext cx="6196405" cy="4176464"/>
          </a:xfrm>
        </p:spPr>
        <p:txBody>
          <a:bodyPr>
            <a:normAutofit fontScale="77500" lnSpcReduction="20000"/>
          </a:bodyPr>
          <a:lstStyle/>
          <a:p>
            <a:r>
              <a:rPr lang="en-GB" dirty="0" smtClean="0"/>
              <a:t>If your child has a minor injury whilst at school, they will be seen by a member of staff trained in first aid</a:t>
            </a:r>
          </a:p>
          <a:p>
            <a:r>
              <a:rPr lang="en-GB" dirty="0" smtClean="0"/>
              <a:t>If the injury is considered by the school to be </a:t>
            </a:r>
            <a:r>
              <a:rPr lang="en-GB" b="1" dirty="0" smtClean="0"/>
              <a:t>minor, </a:t>
            </a:r>
            <a:r>
              <a:rPr lang="en-GB" dirty="0" smtClean="0"/>
              <a:t>you will not be notified </a:t>
            </a:r>
          </a:p>
          <a:p>
            <a:r>
              <a:rPr lang="en-GB" dirty="0" smtClean="0"/>
              <a:t>If your child receives a bump to the head, they will be brought to the medical room. An assessment will be made, and we will contact you. You will also receive a ‘bump note’ and your child will be given a red sticker to wear</a:t>
            </a:r>
          </a:p>
          <a:p>
            <a:r>
              <a:rPr lang="en-GB" dirty="0" smtClean="0"/>
              <a:t>In the case of an emergency, we will call an ambulance and then contact you to inform you. If you have not arrived by the time the ambulance does, a member of staff will accompany your child to the hospital</a:t>
            </a:r>
          </a:p>
          <a:p>
            <a:r>
              <a:rPr lang="en-GB" b="1" dirty="0" smtClean="0"/>
              <a:t>Any first aid that we give is a temporary solution until you can assess your child at the end of the school day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116632"/>
            <a:ext cx="7704667" cy="2321769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en-GB" dirty="0" smtClean="0"/>
              <a:t>What is safeguarding?</a:t>
            </a:r>
            <a:endParaRPr lang="en-GB" dirty="0"/>
          </a:p>
        </p:txBody>
      </p:sp>
      <p:sp>
        <p:nvSpPr>
          <p:cNvPr id="51202" name="Content Placeholder 2"/>
          <p:cNvSpPr>
            <a:spLocks noGrp="1"/>
          </p:cNvSpPr>
          <p:nvPr>
            <p:ph idx="1"/>
          </p:nvPr>
        </p:nvSpPr>
        <p:spPr>
          <a:xfrm>
            <a:off x="1187623" y="1772816"/>
            <a:ext cx="6900689" cy="4032447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defRPr/>
            </a:pPr>
            <a:r>
              <a:rPr lang="en-GB" sz="2200" dirty="0"/>
              <a:t>We have a duty to ensure that children are kept safe </a:t>
            </a:r>
          </a:p>
          <a:p>
            <a:pPr>
              <a:lnSpc>
                <a:spcPct val="90000"/>
              </a:lnSpc>
              <a:defRPr/>
            </a:pPr>
            <a:r>
              <a:rPr lang="en-GB" sz="2200" dirty="0"/>
              <a:t>If we are concerned about information which suggests a child is being neglected or experiencing physical, emotional or sexual harm, we will report this to Children’s services</a:t>
            </a:r>
          </a:p>
          <a:p>
            <a:pPr>
              <a:lnSpc>
                <a:spcPct val="90000"/>
              </a:lnSpc>
              <a:defRPr/>
            </a:pPr>
            <a:r>
              <a:rPr lang="en-GB" sz="2200" dirty="0"/>
              <a:t>The school has a Designated Senior Person (Headteacher) who deals with any Safeguarding concerns</a:t>
            </a:r>
          </a:p>
          <a:p>
            <a:pPr>
              <a:lnSpc>
                <a:spcPct val="90000"/>
              </a:lnSpc>
              <a:defRPr/>
            </a:pPr>
            <a:r>
              <a:rPr lang="en-GB" sz="2200" dirty="0"/>
              <a:t>In my absence, the Deputy DSP (Deputy Headteacher) deals with any concerns</a:t>
            </a:r>
          </a:p>
          <a:p>
            <a:pPr>
              <a:lnSpc>
                <a:spcPct val="90000"/>
              </a:lnSpc>
              <a:defRPr/>
            </a:pPr>
            <a:r>
              <a:rPr lang="en-GB" sz="2200" dirty="0"/>
              <a:t>Safeguarding information will be given to your child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7620000" cy="1354137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dirty="0" smtClean="0"/>
              <a:t>What is E safety and why is it important?</a:t>
            </a:r>
            <a:endParaRPr lang="en-GB" dirty="0"/>
          </a:p>
        </p:txBody>
      </p:sp>
      <p:sp>
        <p:nvSpPr>
          <p:cNvPr id="50178" name="Content Placeholder 2"/>
          <p:cNvSpPr>
            <a:spLocks noGrp="1"/>
          </p:cNvSpPr>
          <p:nvPr>
            <p:ph idx="1"/>
          </p:nvPr>
        </p:nvSpPr>
        <p:spPr>
          <a:xfrm>
            <a:off x="971599" y="2204864"/>
            <a:ext cx="7116713" cy="2736304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en-GB" dirty="0" smtClean="0"/>
              <a:t>E safety is about keeping children safe in a digital world </a:t>
            </a:r>
          </a:p>
          <a:p>
            <a:pPr>
              <a:buFont typeface="Wingdings" pitchFamily="2" charset="2"/>
              <a:buChar char="§"/>
            </a:pPr>
            <a:r>
              <a:rPr lang="en-GB" dirty="0" smtClean="0"/>
              <a:t>It is an important part of child protection</a:t>
            </a:r>
          </a:p>
          <a:p>
            <a:pPr>
              <a:buFont typeface="Wingdings" pitchFamily="2" charset="2"/>
              <a:buChar char="§"/>
            </a:pPr>
            <a:r>
              <a:rPr lang="en-GB" dirty="0" smtClean="0"/>
              <a:t>E safety is led and managed by the ICT coordinator, Mr Watts</a:t>
            </a:r>
          </a:p>
          <a:p>
            <a:pPr>
              <a:buFont typeface="Wingdings" pitchFamily="2" charset="2"/>
              <a:buChar char="§"/>
            </a:pPr>
            <a:r>
              <a:rPr lang="en-GB" dirty="0" smtClean="0"/>
              <a:t>Mr Watts runs regular workshops for parents to keep you informed of potential risks for your children, and how to monitor these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Bullying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3040" y="2119257"/>
            <a:ext cx="6196405" cy="3181951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en-GB" sz="2000" dirty="0" smtClean="0"/>
              <a:t>We define bullying as </a:t>
            </a:r>
            <a:r>
              <a:rPr lang="en-GB" sz="2000" i="1" dirty="0"/>
              <a:t>e</a:t>
            </a:r>
            <a:r>
              <a:rPr lang="en-GB" sz="2000" i="1" dirty="0" smtClean="0"/>
              <a:t>motionally or physically harmful behaviour which is: </a:t>
            </a:r>
          </a:p>
          <a:p>
            <a:pPr marL="0" indent="0">
              <a:lnSpc>
                <a:spcPct val="90000"/>
              </a:lnSpc>
              <a:buNone/>
              <a:defRPr/>
            </a:pPr>
            <a:endParaRPr lang="en-GB" sz="2000" i="1" dirty="0" smtClean="0"/>
          </a:p>
          <a:p>
            <a:pPr>
              <a:lnSpc>
                <a:spcPct val="90000"/>
              </a:lnSpc>
              <a:defRPr/>
            </a:pPr>
            <a:r>
              <a:rPr lang="en-GB" sz="2000" dirty="0" smtClean="0"/>
              <a:t>Repetitive, wilful or persistent:</a:t>
            </a:r>
          </a:p>
          <a:p>
            <a:pPr>
              <a:lnSpc>
                <a:spcPct val="90000"/>
              </a:lnSpc>
              <a:defRPr/>
            </a:pPr>
            <a:r>
              <a:rPr lang="en-GB" sz="2000" dirty="0" smtClean="0"/>
              <a:t>Intentionally harmful, carried out by an individual or a group;</a:t>
            </a:r>
          </a:p>
          <a:p>
            <a:pPr>
              <a:lnSpc>
                <a:spcPct val="90000"/>
              </a:lnSpc>
              <a:defRPr/>
            </a:pPr>
            <a:r>
              <a:rPr lang="en-GB" sz="2000" dirty="0" smtClean="0"/>
              <a:t>Based on an imbalance of power leaving the person who is bullied feeling defenceless</a:t>
            </a:r>
          </a:p>
        </p:txBody>
      </p:sp>
    </p:spTree>
    <p:extLst>
      <p:ext uri="{BB962C8B-B14F-4D97-AF65-F5344CB8AC3E}">
        <p14:creationId xmlns:p14="http://schemas.microsoft.com/office/powerpoint/2010/main" val="355507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Bullying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GB" dirty="0"/>
              <a:t>Bullying can happen in any environment that includes people</a:t>
            </a:r>
          </a:p>
          <a:p>
            <a:pPr>
              <a:lnSpc>
                <a:spcPct val="90000"/>
              </a:lnSpc>
              <a:defRPr/>
            </a:pPr>
            <a:r>
              <a:rPr lang="en-GB" dirty="0"/>
              <a:t>It is important not to confuse one-off incidents of bad/unkind behaviour with bullying </a:t>
            </a:r>
          </a:p>
          <a:p>
            <a:pPr>
              <a:lnSpc>
                <a:spcPct val="90000"/>
              </a:lnSpc>
              <a:defRPr/>
            </a:pPr>
            <a:r>
              <a:rPr lang="en-GB" dirty="0"/>
              <a:t>It is important that, as well as protecting children from bullying, we also build their resilience for the future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454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704667" cy="19812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en-GB" dirty="0" smtClean="0"/>
              <a:t>Bullying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3" y="1772816"/>
            <a:ext cx="6900689" cy="4032448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2200" dirty="0"/>
              <a:t>Bullying is not tolerated at our school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2200" dirty="0"/>
              <a:t>Members of staff spend time ensuring the best outcomes when there is conflict between children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2200" dirty="0"/>
              <a:t>We have worked hard to develop a culture where children feel comfortable to tell the truth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2200" dirty="0"/>
              <a:t>Accusations of bullying are taken seriously and dealt with promptly 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2200" dirty="0"/>
              <a:t>PSHE and Circle times  promote good working relationships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2200" dirty="0"/>
              <a:t>High ratio of adults to children on the playground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2200" dirty="0"/>
              <a:t>Provision is made for children who find the playground difficult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2200" dirty="0"/>
              <a:t>Senior Leaders provide additional support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9752" y="475835"/>
            <a:ext cx="5616623" cy="864096"/>
          </a:xfrm>
        </p:spPr>
        <p:txBody>
          <a:bodyPr/>
          <a:lstStyle/>
          <a:p>
            <a:r>
              <a:rPr lang="en-GB" dirty="0" smtClean="0"/>
              <a:t>School Uniform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844" y="756488"/>
            <a:ext cx="1143472" cy="6160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994" y="1637091"/>
            <a:ext cx="1778000" cy="228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573016"/>
            <a:ext cx="1778000" cy="2286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3284984"/>
            <a:ext cx="1778000" cy="2286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844" y="3284984"/>
            <a:ext cx="1778000" cy="2286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758" y="1581359"/>
            <a:ext cx="1778000" cy="2286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241945" y="6165304"/>
            <a:ext cx="25065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orbel" panose="020B0503020204020204" pitchFamily="34" charset="0"/>
              </a:rPr>
              <a:t>www.stikins.co.uk</a:t>
            </a:r>
            <a:endParaRPr lang="en-GB" sz="2400" b="0" i="0" u="none" strike="noStrike" dirty="0">
              <a:solidFill>
                <a:srgbClr val="000000"/>
              </a:solidFill>
              <a:effectLst/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87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Ordering School Uniform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School ties</a:t>
            </a:r>
          </a:p>
          <a:p>
            <a:r>
              <a:rPr lang="en-GB" dirty="0" smtClean="0"/>
              <a:t>School jumpers</a:t>
            </a:r>
          </a:p>
          <a:p>
            <a:r>
              <a:rPr lang="en-GB" dirty="0" smtClean="0"/>
              <a:t>Sports tops in house colours</a:t>
            </a:r>
          </a:p>
          <a:p>
            <a:r>
              <a:rPr lang="en-GB" dirty="0" smtClean="0"/>
              <a:t>Printed name labels</a:t>
            </a:r>
          </a:p>
          <a:p>
            <a:r>
              <a:rPr lang="en-GB" dirty="0" smtClean="0"/>
              <a:t>Storm jacket</a:t>
            </a:r>
            <a:endParaRPr lang="en-GB" dirty="0"/>
          </a:p>
          <a:p>
            <a:pPr marL="0" indent="0">
              <a:buNone/>
            </a:pPr>
            <a:r>
              <a:rPr lang="en-GB" sz="3200" i="1" dirty="0" smtClean="0">
                <a:hlinkClick r:id="rId2"/>
              </a:rPr>
              <a:t>www.</a:t>
            </a:r>
            <a:r>
              <a:rPr lang="en-GB" sz="3200" b="1" i="1" dirty="0" smtClean="0">
                <a:hlinkClick r:id="rId2"/>
              </a:rPr>
              <a:t>brigade</a:t>
            </a:r>
            <a:r>
              <a:rPr lang="en-GB" sz="3200" i="1" dirty="0" smtClean="0">
                <a:hlinkClick r:id="rId2"/>
              </a:rPr>
              <a:t>.uk.com</a:t>
            </a:r>
            <a:endParaRPr lang="en-GB" sz="3200" i="1" dirty="0" smtClean="0"/>
          </a:p>
          <a:p>
            <a:pPr marL="0" indent="0">
              <a:buNone/>
            </a:pPr>
            <a:r>
              <a:rPr lang="en-GB" sz="3200" b="1" u="sng" dirty="0">
                <a:hlinkClick r:id="rId3"/>
              </a:rPr>
              <a:t>www.beatschooluniforms.co.uk</a:t>
            </a:r>
            <a:r>
              <a:rPr lang="en-GB" sz="3200" b="1" dirty="0"/>
              <a:t>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9016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" name="Picture 20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196752"/>
            <a:ext cx="7586062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48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2154559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3429000"/>
            <a:ext cx="5762563" cy="2338197"/>
          </a:xfrm>
        </p:spPr>
        <p:txBody>
          <a:bodyPr>
            <a:normAutofit/>
          </a:bodyPr>
          <a:lstStyle/>
          <a:p>
            <a:r>
              <a:rPr lang="en-GB" sz="4400" dirty="0" smtClean="0"/>
              <a:t>Thank you for listening; any questions?</a:t>
            </a:r>
            <a:endParaRPr lang="en-GB" sz="4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185164"/>
            <a:ext cx="2523483" cy="13595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73117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EBEBEB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3337</TotalTime>
  <Words>2140</Words>
  <Application>Microsoft Office PowerPoint</Application>
  <PresentationFormat>On-screen Show (4:3)</PresentationFormat>
  <Paragraphs>246</Paragraphs>
  <Slides>54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1" baseType="lpstr">
      <vt:lpstr>Arial</vt:lpstr>
      <vt:lpstr>Calibri</vt:lpstr>
      <vt:lpstr>Corbel</vt:lpstr>
      <vt:lpstr>Lucida Handwriting</vt:lpstr>
      <vt:lpstr>Times New Roman</vt:lpstr>
      <vt:lpstr>Wingdings</vt:lpstr>
      <vt:lpstr>Parallax</vt:lpstr>
      <vt:lpstr>Parents Induction Meeting  </vt:lpstr>
      <vt:lpstr>Welcome to the school</vt:lpstr>
      <vt:lpstr>Headlines</vt:lpstr>
      <vt:lpstr>PowerPoint Presentation</vt:lpstr>
      <vt:lpstr>Senior Leadership Team</vt:lpstr>
      <vt:lpstr>   What is our vision?   </vt:lpstr>
      <vt:lpstr>House of Commons</vt:lpstr>
      <vt:lpstr>Visit of the Rt Hon Nick Gibb, Minister of state for school standards</vt:lpstr>
      <vt:lpstr>What is NWJS like?</vt:lpstr>
      <vt:lpstr>Promoting positive mental health</vt:lpstr>
      <vt:lpstr>Financial information</vt:lpstr>
      <vt:lpstr>PowerPoint Presentation</vt:lpstr>
      <vt:lpstr>PowerPoint Presentation</vt:lpstr>
      <vt:lpstr>Financial information; 5 year projection</vt:lpstr>
      <vt:lpstr>How can you help the school financially?</vt:lpstr>
      <vt:lpstr>2018 SATs results % of children achieving expected standard in Reading, Writing and Mathematics</vt:lpstr>
      <vt:lpstr>2018 SATs results  % of children achieving the higher standard in Reading, Writing and Mathematics</vt:lpstr>
      <vt:lpstr>2018 SATs results</vt:lpstr>
      <vt:lpstr>2018 SATs results</vt:lpstr>
      <vt:lpstr>Secondary School Places 2018</vt:lpstr>
      <vt:lpstr> Attendance 2017-2018: 97.0% </vt:lpstr>
      <vt:lpstr>Absence</vt:lpstr>
      <vt:lpstr>What can I do to ensure that my child makes progress? </vt:lpstr>
      <vt:lpstr>Homework</vt:lpstr>
      <vt:lpstr>Parental concern flowchart</vt:lpstr>
      <vt:lpstr>When you have concerns…</vt:lpstr>
      <vt:lpstr>What can you expect from us?</vt:lpstr>
      <vt:lpstr>What can you expect from us?</vt:lpstr>
      <vt:lpstr>What will we provide for the children?</vt:lpstr>
      <vt:lpstr>What will we expect from you? </vt:lpstr>
      <vt:lpstr>What will we expect from you?  </vt:lpstr>
      <vt:lpstr>Essential Reading for Parents</vt:lpstr>
      <vt:lpstr>Must read…</vt:lpstr>
      <vt:lpstr>                   Must read…</vt:lpstr>
      <vt:lpstr>School Website</vt:lpstr>
      <vt:lpstr>What will we expect from the children?</vt:lpstr>
      <vt:lpstr>Year 3 2019/20</vt:lpstr>
      <vt:lpstr>Our curriculum offer</vt:lpstr>
      <vt:lpstr>PowerPoint Presentation</vt:lpstr>
      <vt:lpstr>The Tempest</vt:lpstr>
      <vt:lpstr>PowerPoint Presentation</vt:lpstr>
      <vt:lpstr>Behaviour</vt:lpstr>
      <vt:lpstr>Behaviour (Rewards)</vt:lpstr>
      <vt:lpstr>Behaviour (Sanctions)</vt:lpstr>
      <vt:lpstr>Accidents at school</vt:lpstr>
      <vt:lpstr>What is safeguarding?</vt:lpstr>
      <vt:lpstr>What is E safety and why is it important?</vt:lpstr>
      <vt:lpstr>Bullying</vt:lpstr>
      <vt:lpstr>Bullying</vt:lpstr>
      <vt:lpstr>Bullying</vt:lpstr>
      <vt:lpstr>School Uniform</vt:lpstr>
      <vt:lpstr>Ordering School Uniform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Singh</dc:creator>
  <cp:lastModifiedBy>Simon Watts</cp:lastModifiedBy>
  <cp:revision>169</cp:revision>
  <cp:lastPrinted>2016-06-14T13:25:06Z</cp:lastPrinted>
  <dcterms:created xsi:type="dcterms:W3CDTF">2015-03-27T10:45:03Z</dcterms:created>
  <dcterms:modified xsi:type="dcterms:W3CDTF">2019-06-17T11:00:10Z</dcterms:modified>
</cp:coreProperties>
</file>